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handoutMasterIdLst>
    <p:handoutMasterId r:id="rId20"/>
  </p:handoutMasterIdLst>
  <p:sldIdLst>
    <p:sldId id="256" r:id="rId2"/>
    <p:sldId id="257" r:id="rId3"/>
    <p:sldId id="277" r:id="rId4"/>
    <p:sldId id="263" r:id="rId5"/>
    <p:sldId id="258" r:id="rId6"/>
    <p:sldId id="264" r:id="rId7"/>
    <p:sldId id="266" r:id="rId8"/>
    <p:sldId id="265" r:id="rId9"/>
    <p:sldId id="259" r:id="rId10"/>
    <p:sldId id="276" r:id="rId11"/>
    <p:sldId id="267" r:id="rId12"/>
    <p:sldId id="268" r:id="rId13"/>
    <p:sldId id="269" r:id="rId14"/>
    <p:sldId id="270" r:id="rId15"/>
    <p:sldId id="273" r:id="rId16"/>
    <p:sldId id="271" r:id="rId17"/>
    <p:sldId id="274" r:id="rId18"/>
    <p:sldId id="275"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5" d="100"/>
          <a:sy n="75" d="100"/>
        </p:scale>
        <p:origin x="5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0F648A-7A2F-4451-A8D9-EE03E030F778}" type="datetimeFigureOut">
              <a:rPr lang="zh-CN" altLang="en-US" smtClean="0"/>
              <a:t>2018-09-12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974D5D-D947-4FC0-96B1-F5D90B4692FA}" type="slidenum">
              <a:rPr lang="zh-CN" altLang="en-US" smtClean="0"/>
              <a:t>‹#›</a:t>
            </a:fld>
            <a:endParaRPr lang="zh-CN" altLang="en-US"/>
          </a:p>
        </p:txBody>
      </p:sp>
    </p:spTree>
    <p:extLst>
      <p:ext uri="{BB962C8B-B14F-4D97-AF65-F5344CB8AC3E}">
        <p14:creationId xmlns:p14="http://schemas.microsoft.com/office/powerpoint/2010/main" val="162858678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71FEB968-E567-4BCF-87DC-C6837216C066}" type="datetimeFigureOut">
              <a:rPr lang="zh-CN" altLang="en-US" smtClean="0"/>
              <a:t>2018-09-12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AE78C6F-93E3-4554-A893-EF3DC6C1C0FD}" type="slidenum">
              <a:rPr lang="zh-CN" altLang="en-US" smtClean="0"/>
              <a:t>‹#›</a:t>
            </a:fld>
            <a:endParaRPr lang="zh-CN" altLang="en-US"/>
          </a:p>
        </p:txBody>
      </p:sp>
    </p:spTree>
    <p:extLst>
      <p:ext uri="{BB962C8B-B14F-4D97-AF65-F5344CB8AC3E}">
        <p14:creationId xmlns:p14="http://schemas.microsoft.com/office/powerpoint/2010/main" val="402459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71FEB968-E567-4BCF-87DC-C6837216C066}" type="datetimeFigureOut">
              <a:rPr lang="zh-CN" altLang="en-US" smtClean="0"/>
              <a:t>2018-09-12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AE78C6F-93E3-4554-A893-EF3DC6C1C0FD}" type="slidenum">
              <a:rPr lang="zh-CN" altLang="en-US" smtClean="0"/>
              <a:t>‹#›</a:t>
            </a:fld>
            <a:endParaRPr lang="zh-CN" altLang="en-US"/>
          </a:p>
        </p:txBody>
      </p:sp>
    </p:spTree>
    <p:extLst>
      <p:ext uri="{BB962C8B-B14F-4D97-AF65-F5344CB8AC3E}">
        <p14:creationId xmlns:p14="http://schemas.microsoft.com/office/powerpoint/2010/main" val="228941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smtClean="0"/>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71FEB968-E567-4BCF-87DC-C6837216C066}" type="datetimeFigureOut">
              <a:rPr lang="zh-CN" altLang="en-US" smtClean="0"/>
              <a:t>2018-09-12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AE78C6F-93E3-4554-A893-EF3DC6C1C0FD}"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966404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71FEB968-E567-4BCF-87DC-C6837216C066}" type="datetimeFigureOut">
              <a:rPr lang="zh-CN" altLang="en-US" smtClean="0"/>
              <a:t>2018-09-12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AE78C6F-93E3-4554-A893-EF3DC6C1C0FD}" type="slidenum">
              <a:rPr lang="zh-CN" altLang="en-US" smtClean="0"/>
              <a:t>‹#›</a:t>
            </a:fld>
            <a:endParaRPr lang="zh-CN" altLang="en-US"/>
          </a:p>
        </p:txBody>
      </p:sp>
    </p:spTree>
    <p:extLst>
      <p:ext uri="{BB962C8B-B14F-4D97-AF65-F5344CB8AC3E}">
        <p14:creationId xmlns:p14="http://schemas.microsoft.com/office/powerpoint/2010/main" val="2293899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smtClean="0"/>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71FEB968-E567-4BCF-87DC-C6837216C066}" type="datetimeFigureOut">
              <a:rPr lang="zh-CN" altLang="en-US" smtClean="0"/>
              <a:t>2018-09-12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AE78C6F-93E3-4554-A893-EF3DC6C1C0FD}"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59813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smtClean="0"/>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71FEB968-E567-4BCF-87DC-C6837216C066}" type="datetimeFigureOut">
              <a:rPr lang="zh-CN" altLang="en-US" smtClean="0"/>
              <a:t>2018-09-12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AE78C6F-93E3-4554-A893-EF3DC6C1C0FD}" type="slidenum">
              <a:rPr lang="zh-CN" altLang="en-US" smtClean="0"/>
              <a:t>‹#›</a:t>
            </a:fld>
            <a:endParaRPr lang="zh-CN" altLang="en-US"/>
          </a:p>
        </p:txBody>
      </p:sp>
    </p:spTree>
    <p:extLst>
      <p:ext uri="{BB962C8B-B14F-4D97-AF65-F5344CB8AC3E}">
        <p14:creationId xmlns:p14="http://schemas.microsoft.com/office/powerpoint/2010/main" val="383157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1FEB968-E567-4BCF-87DC-C6837216C066}" type="datetimeFigureOut">
              <a:rPr lang="zh-CN" altLang="en-US" smtClean="0"/>
              <a:t>2018-09-12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AE78C6F-93E3-4554-A893-EF3DC6C1C0FD}" type="slidenum">
              <a:rPr lang="zh-CN" altLang="en-US" smtClean="0"/>
              <a:t>‹#›</a:t>
            </a:fld>
            <a:endParaRPr lang="zh-CN" altLang="en-US"/>
          </a:p>
        </p:txBody>
      </p:sp>
    </p:spTree>
    <p:extLst>
      <p:ext uri="{BB962C8B-B14F-4D97-AF65-F5344CB8AC3E}">
        <p14:creationId xmlns:p14="http://schemas.microsoft.com/office/powerpoint/2010/main" val="1335817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1FEB968-E567-4BCF-87DC-C6837216C066}" type="datetimeFigureOut">
              <a:rPr lang="zh-CN" altLang="en-US" smtClean="0"/>
              <a:t>2018-09-12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AE78C6F-93E3-4554-A893-EF3DC6C1C0FD}" type="slidenum">
              <a:rPr lang="zh-CN" altLang="en-US" smtClean="0"/>
              <a:t>‹#›</a:t>
            </a:fld>
            <a:endParaRPr lang="zh-CN" altLang="en-US"/>
          </a:p>
        </p:txBody>
      </p:sp>
    </p:spTree>
    <p:extLst>
      <p:ext uri="{BB962C8B-B14F-4D97-AF65-F5344CB8AC3E}">
        <p14:creationId xmlns:p14="http://schemas.microsoft.com/office/powerpoint/2010/main" val="2211008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1FEB968-E567-4BCF-87DC-C6837216C066}" type="datetimeFigureOut">
              <a:rPr lang="zh-CN" altLang="en-US" smtClean="0"/>
              <a:t>2018-09-12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AE78C6F-93E3-4554-A893-EF3DC6C1C0FD}" type="slidenum">
              <a:rPr lang="zh-CN" altLang="en-US" smtClean="0"/>
              <a:t>‹#›</a:t>
            </a:fld>
            <a:endParaRPr lang="zh-CN" altLang="en-US"/>
          </a:p>
        </p:txBody>
      </p:sp>
    </p:spTree>
    <p:extLst>
      <p:ext uri="{BB962C8B-B14F-4D97-AF65-F5344CB8AC3E}">
        <p14:creationId xmlns:p14="http://schemas.microsoft.com/office/powerpoint/2010/main" val="3184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71FEB968-E567-4BCF-87DC-C6837216C066}" type="datetimeFigureOut">
              <a:rPr lang="zh-CN" altLang="en-US" smtClean="0"/>
              <a:t>2018-09-12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AE78C6F-93E3-4554-A893-EF3DC6C1C0FD}" type="slidenum">
              <a:rPr lang="zh-CN" altLang="en-US" smtClean="0"/>
              <a:t>‹#›</a:t>
            </a:fld>
            <a:endParaRPr lang="zh-CN" altLang="en-US"/>
          </a:p>
        </p:txBody>
      </p:sp>
    </p:spTree>
    <p:extLst>
      <p:ext uri="{BB962C8B-B14F-4D97-AF65-F5344CB8AC3E}">
        <p14:creationId xmlns:p14="http://schemas.microsoft.com/office/powerpoint/2010/main" val="3822648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1FEB968-E567-4BCF-87DC-C6837216C066}" type="datetimeFigureOut">
              <a:rPr lang="zh-CN" altLang="en-US" smtClean="0"/>
              <a:t>2018-09-12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AE78C6F-93E3-4554-A893-EF3DC6C1C0FD}" type="slidenum">
              <a:rPr lang="zh-CN" altLang="en-US" smtClean="0"/>
              <a:t>‹#›</a:t>
            </a:fld>
            <a:endParaRPr lang="zh-CN" altLang="en-US"/>
          </a:p>
        </p:txBody>
      </p:sp>
    </p:spTree>
    <p:extLst>
      <p:ext uri="{BB962C8B-B14F-4D97-AF65-F5344CB8AC3E}">
        <p14:creationId xmlns:p14="http://schemas.microsoft.com/office/powerpoint/2010/main" val="306206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1FEB968-E567-4BCF-87DC-C6837216C066}" type="datetimeFigureOut">
              <a:rPr lang="zh-CN" altLang="en-US" smtClean="0"/>
              <a:t>2018-09-12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AE78C6F-93E3-4554-A893-EF3DC6C1C0FD}" type="slidenum">
              <a:rPr lang="zh-CN" altLang="en-US" smtClean="0"/>
              <a:t>‹#›</a:t>
            </a:fld>
            <a:endParaRPr lang="zh-CN" altLang="en-US"/>
          </a:p>
        </p:txBody>
      </p:sp>
    </p:spTree>
    <p:extLst>
      <p:ext uri="{BB962C8B-B14F-4D97-AF65-F5344CB8AC3E}">
        <p14:creationId xmlns:p14="http://schemas.microsoft.com/office/powerpoint/2010/main" val="696166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1FEB968-E567-4BCF-87DC-C6837216C066}" type="datetimeFigureOut">
              <a:rPr lang="zh-CN" altLang="en-US" smtClean="0"/>
              <a:t>2018-09-12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AE78C6F-93E3-4554-A893-EF3DC6C1C0FD}" type="slidenum">
              <a:rPr lang="zh-CN" altLang="en-US" smtClean="0"/>
              <a:t>‹#›</a:t>
            </a:fld>
            <a:endParaRPr lang="zh-CN" altLang="en-US"/>
          </a:p>
        </p:txBody>
      </p:sp>
    </p:spTree>
    <p:extLst>
      <p:ext uri="{BB962C8B-B14F-4D97-AF65-F5344CB8AC3E}">
        <p14:creationId xmlns:p14="http://schemas.microsoft.com/office/powerpoint/2010/main" val="128828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FEB968-E567-4BCF-87DC-C6837216C066}" type="datetimeFigureOut">
              <a:rPr lang="zh-CN" altLang="en-US" smtClean="0"/>
              <a:t>2018-09-12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AE78C6F-93E3-4554-A893-EF3DC6C1C0FD}" type="slidenum">
              <a:rPr lang="zh-CN" altLang="en-US" smtClean="0"/>
              <a:t>‹#›</a:t>
            </a:fld>
            <a:endParaRPr lang="zh-CN" altLang="en-US"/>
          </a:p>
        </p:txBody>
      </p:sp>
    </p:spTree>
    <p:extLst>
      <p:ext uri="{BB962C8B-B14F-4D97-AF65-F5344CB8AC3E}">
        <p14:creationId xmlns:p14="http://schemas.microsoft.com/office/powerpoint/2010/main" val="190791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71FEB968-E567-4BCF-87DC-C6837216C066}" type="datetimeFigureOut">
              <a:rPr lang="zh-CN" altLang="en-US" smtClean="0"/>
              <a:t>2018-09-12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AE78C6F-93E3-4554-A893-EF3DC6C1C0FD}" type="slidenum">
              <a:rPr lang="zh-CN" altLang="en-US" smtClean="0"/>
              <a:t>‹#›</a:t>
            </a:fld>
            <a:endParaRPr lang="zh-CN" altLang="en-US"/>
          </a:p>
        </p:txBody>
      </p:sp>
    </p:spTree>
    <p:extLst>
      <p:ext uri="{BB962C8B-B14F-4D97-AF65-F5344CB8AC3E}">
        <p14:creationId xmlns:p14="http://schemas.microsoft.com/office/powerpoint/2010/main" val="1162592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71FEB968-E567-4BCF-87DC-C6837216C066}" type="datetimeFigureOut">
              <a:rPr lang="zh-CN" altLang="en-US" smtClean="0"/>
              <a:t>2018-09-12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AE78C6F-93E3-4554-A893-EF3DC6C1C0FD}" type="slidenum">
              <a:rPr lang="zh-CN" altLang="en-US" smtClean="0"/>
              <a:t>‹#›</a:t>
            </a:fld>
            <a:endParaRPr lang="zh-CN" altLang="en-US"/>
          </a:p>
        </p:txBody>
      </p:sp>
    </p:spTree>
    <p:extLst>
      <p:ext uri="{BB962C8B-B14F-4D97-AF65-F5344CB8AC3E}">
        <p14:creationId xmlns:p14="http://schemas.microsoft.com/office/powerpoint/2010/main" val="66907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FEB968-E567-4BCF-87DC-C6837216C066}" type="datetimeFigureOut">
              <a:rPr lang="zh-CN" altLang="en-US" smtClean="0"/>
              <a:t>2018-09-12</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AE78C6F-93E3-4554-A893-EF3DC6C1C0FD}" type="slidenum">
              <a:rPr lang="zh-CN" altLang="en-US" smtClean="0"/>
              <a:t>‹#›</a:t>
            </a:fld>
            <a:endParaRPr lang="zh-CN" altLang="en-US"/>
          </a:p>
        </p:txBody>
      </p:sp>
    </p:spTree>
    <p:extLst>
      <p:ext uri="{BB962C8B-B14F-4D97-AF65-F5344CB8AC3E}">
        <p14:creationId xmlns:p14="http://schemas.microsoft.com/office/powerpoint/2010/main" val="49793250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20804;83.tif"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455" y="571500"/>
            <a:ext cx="9065090" cy="4787900"/>
          </a:xfrm>
          <a:prstGeom prst="ellipse">
            <a:avLst/>
          </a:prstGeom>
          <a:ln>
            <a:noFill/>
          </a:ln>
          <a:effectLst>
            <a:softEdge rad="112500"/>
          </a:effectLst>
        </p:spPr>
      </p:pic>
      <p:sp>
        <p:nvSpPr>
          <p:cNvPr id="6" name="矩形 5"/>
          <p:cNvSpPr/>
          <p:nvPr/>
        </p:nvSpPr>
        <p:spPr>
          <a:xfrm>
            <a:off x="547455" y="5823668"/>
            <a:ext cx="438014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spcBef>
                <a:spcPct val="20000"/>
              </a:spcBef>
              <a:buClr>
                <a:schemeClr val="hlink"/>
              </a:buClr>
              <a:buSzPct val="70000"/>
              <a:buFont typeface="Wingdings" panose="05000000000000000000" pitchFamily="2" charset="2"/>
              <a:buNone/>
            </a:pPr>
            <a:r>
              <a:rPr lang="zh-CN" altLang="en-US" sz="2400" dirty="0" smtClean="0">
                <a:solidFill>
                  <a:srgbClr val="92D050"/>
                </a:solidFill>
                <a:latin typeface="黑体" panose="02010609060101010101" pitchFamily="49" charset="-122"/>
                <a:ea typeface="黑体" panose="02010609060101010101" pitchFamily="49" charset="-122"/>
              </a:rPr>
              <a:t>精彩即将开始，请稍候</a:t>
            </a:r>
            <a:r>
              <a:rPr lang="en-US" altLang="zh-CN" sz="2400" dirty="0" smtClean="0">
                <a:solidFill>
                  <a:srgbClr val="92D050"/>
                </a:solidFill>
                <a:latin typeface="黑体" panose="02010609060101010101" pitchFamily="49" charset="-122"/>
                <a:ea typeface="黑体" panose="02010609060101010101" pitchFamily="49" charset="-122"/>
              </a:rPr>
              <a:t>……</a:t>
            </a:r>
            <a:endParaRPr lang="zh-CN" altLang="en-US" sz="2400" dirty="0">
              <a:solidFill>
                <a:srgbClr val="92D050"/>
              </a:solidFill>
              <a:latin typeface="黑体" panose="02010609060101010101" pitchFamily="49" charset="-122"/>
              <a:ea typeface="黑体" panose="02010609060101010101" pitchFamily="49" charset="-122"/>
            </a:endParaRPr>
          </a:p>
        </p:txBody>
      </p:sp>
      <p:pic>
        <p:nvPicPr>
          <p:cNvPr id="2" name="纯音乐-和兰花在一起">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4688455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7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6100" y="1117600"/>
            <a:ext cx="10858500" cy="4524315"/>
          </a:xfrm>
          <a:prstGeom prst="rect">
            <a:avLst/>
          </a:prstGeom>
        </p:spPr>
        <p:txBody>
          <a:bodyPr wrap="square">
            <a:spAutoFit/>
          </a:bodyPr>
          <a:lstStyle/>
          <a:p>
            <a:pPr indent="267970">
              <a:spcAft>
                <a:spcPts val="0"/>
              </a:spcAft>
            </a:pPr>
            <a:r>
              <a:rPr lang="zh-CN" altLang="zh-CN" sz="2400" dirty="0">
                <a:solidFill>
                  <a:srgbClr val="000000"/>
                </a:solidFill>
                <a:latin typeface="黑体" panose="02010609060101010101" pitchFamily="49" charset="-122"/>
                <a:ea typeface="黑体" panose="02010609060101010101" pitchFamily="49" charset="-122"/>
                <a:cs typeface="宋体" panose="02010600030101010101" pitchFamily="2" charset="-122"/>
              </a:rPr>
              <a:t>提醒同学们要</a:t>
            </a:r>
            <a:r>
              <a:rPr lang="zh-CN" altLang="zh-CN" sz="2400" dirty="0">
                <a:solidFill>
                  <a:srgbClr val="FF0000"/>
                </a:solidFill>
                <a:latin typeface="黑体" panose="02010609060101010101" pitchFamily="49" charset="-122"/>
                <a:ea typeface="黑体" panose="02010609060101010101" pitchFamily="49" charset="-122"/>
                <a:cs typeface="宋体" panose="02010600030101010101" pitchFamily="2" charset="-122"/>
              </a:rPr>
              <a:t>注意</a:t>
            </a:r>
            <a:r>
              <a:rPr lang="zh-CN" altLang="zh-CN" sz="2400" dirty="0">
                <a:solidFill>
                  <a:srgbClr val="000000"/>
                </a:solidFill>
                <a:latin typeface="黑体" panose="02010609060101010101" pitchFamily="49" charset="-122"/>
                <a:ea typeface="黑体" panose="02010609060101010101" pitchFamily="49" charset="-122"/>
                <a:cs typeface="宋体" panose="02010600030101010101" pitchFamily="2" charset="-122"/>
              </a:rPr>
              <a:t>两点</a:t>
            </a:r>
            <a:r>
              <a:rPr lang="zh-CN" altLang="zh-CN" sz="2400" dirty="0" smtClean="0">
                <a:solidFill>
                  <a:srgbClr val="000000"/>
                </a:solidFill>
                <a:latin typeface="黑体" panose="02010609060101010101" pitchFamily="49" charset="-122"/>
                <a:ea typeface="黑体" panose="02010609060101010101" pitchFamily="49" charset="-122"/>
                <a:cs typeface="宋体" panose="02010600030101010101" pitchFamily="2" charset="-122"/>
              </a:rPr>
              <a:t>：</a:t>
            </a:r>
            <a:endParaRPr lang="en-US" altLang="zh-CN" sz="2400" dirty="0" smtClean="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indent="267970">
              <a:spcAft>
                <a:spcPts val="0"/>
              </a:spcAft>
            </a:pPr>
            <a:endParaRPr lang="zh-CN" altLang="zh-CN" sz="2400" dirty="0">
              <a:latin typeface="黑体" panose="02010609060101010101" pitchFamily="49" charset="-122"/>
              <a:ea typeface="黑体" panose="02010609060101010101" pitchFamily="49" charset="-122"/>
              <a:cs typeface="宋体" panose="02010600030101010101" pitchFamily="2" charset="-122"/>
            </a:endParaRPr>
          </a:p>
          <a:p>
            <a:pPr indent="266700">
              <a:spcAft>
                <a:spcPts val="0"/>
              </a:spcAft>
            </a:pPr>
            <a:r>
              <a:rPr lang="zh-CN" altLang="zh-CN" sz="2400" dirty="0">
                <a:solidFill>
                  <a:srgbClr val="FF0000"/>
                </a:solidFill>
                <a:latin typeface="黑体" panose="02010609060101010101" pitchFamily="49" charset="-122"/>
                <a:ea typeface="黑体" panose="02010609060101010101" pitchFamily="49" charset="-122"/>
                <a:cs typeface="宋体" panose="02010600030101010101" pitchFamily="2" charset="-122"/>
              </a:rPr>
              <a:t>一是“范围”：公有制。</a:t>
            </a:r>
            <a:r>
              <a:rPr lang="zh-CN" altLang="zh-CN" sz="2400" dirty="0">
                <a:solidFill>
                  <a:srgbClr val="000000"/>
                </a:solidFill>
                <a:latin typeface="黑体" panose="02010609060101010101" pitchFamily="49" charset="-122"/>
                <a:ea typeface="黑体" panose="02010609060101010101" pitchFamily="49" charset="-122"/>
                <a:cs typeface="宋体" panose="02010600030101010101" pitchFamily="2" charset="-122"/>
              </a:rPr>
              <a:t>主要指国有经济、集体经济、公有资本控股企业中。按劳分配的要求是在社会主义公有制的基础上，劳动者向社会提供劳动。在其它所有制关系下从事劳动而获得的收入不属于按劳分配。劳动者直接为自己或为其他个人提供的劳动，也不能作为按劳分配的依据。比如，个体劳动者的</a:t>
            </a:r>
            <a:r>
              <a:rPr lang="zh-CN" altLang="zh-CN" sz="2400" dirty="0" smtClean="0">
                <a:solidFill>
                  <a:srgbClr val="000000"/>
                </a:solidFill>
                <a:latin typeface="黑体" panose="02010609060101010101" pitchFamily="49" charset="-122"/>
                <a:ea typeface="黑体" panose="02010609060101010101" pitchFamily="49" charset="-122"/>
                <a:cs typeface="宋体" panose="02010600030101010101" pitchFamily="2" charset="-122"/>
              </a:rPr>
              <a:t>劳动</a:t>
            </a:r>
            <a:r>
              <a:rPr lang="zh-CN" altLang="en-US" sz="2400" dirty="0" smtClean="0">
                <a:solidFill>
                  <a:srgbClr val="000000"/>
                </a:solidFill>
                <a:latin typeface="黑体" panose="02010609060101010101" pitchFamily="49" charset="-122"/>
                <a:ea typeface="黑体" panose="02010609060101010101" pitchFamily="49" charset="-122"/>
                <a:cs typeface="宋体" panose="02010600030101010101" pitchFamily="2" charset="-122"/>
              </a:rPr>
              <a:t>和在私营外资企业</a:t>
            </a:r>
            <a:r>
              <a:rPr lang="zh-CN" altLang="zh-CN" sz="2400" dirty="0" smtClean="0">
                <a:solidFill>
                  <a:srgbClr val="000000"/>
                </a:solidFill>
                <a:latin typeface="黑体" panose="02010609060101010101" pitchFamily="49" charset="-122"/>
                <a:ea typeface="黑体" panose="02010609060101010101" pitchFamily="49" charset="-122"/>
                <a:cs typeface="宋体" panose="02010600030101010101" pitchFamily="2" charset="-122"/>
              </a:rPr>
              <a:t>虽</a:t>
            </a:r>
            <a:r>
              <a:rPr lang="zh-CN" altLang="zh-CN" sz="2400" dirty="0">
                <a:solidFill>
                  <a:srgbClr val="000000"/>
                </a:solidFill>
                <a:latin typeface="黑体" panose="02010609060101010101" pitchFamily="49" charset="-122"/>
                <a:ea typeface="黑体" panose="02010609060101010101" pitchFamily="49" charset="-122"/>
                <a:cs typeface="宋体" panose="02010600030101010101" pitchFamily="2" charset="-122"/>
              </a:rPr>
              <a:t>也是多劳多得，但不是社会主义公有制基础上按劳分配的特定含义。</a:t>
            </a:r>
            <a:endParaRPr lang="zh-CN" altLang="zh-CN" sz="2400" dirty="0">
              <a:latin typeface="黑体" panose="02010609060101010101" pitchFamily="49" charset="-122"/>
              <a:ea typeface="黑体" panose="02010609060101010101" pitchFamily="49" charset="-122"/>
              <a:cs typeface="宋体" panose="02010600030101010101" pitchFamily="2" charset="-122"/>
            </a:endParaRPr>
          </a:p>
          <a:p>
            <a:pPr indent="266700">
              <a:spcAft>
                <a:spcPts val="0"/>
              </a:spcAft>
            </a:pPr>
            <a:r>
              <a:rPr lang="zh-CN" altLang="zh-CN" sz="2400" dirty="0">
                <a:solidFill>
                  <a:srgbClr val="FF0000"/>
                </a:solidFill>
                <a:latin typeface="黑体" panose="02010609060101010101" pitchFamily="49" charset="-122"/>
                <a:ea typeface="黑体" panose="02010609060101010101" pitchFamily="49" charset="-122"/>
                <a:cs typeface="宋体" panose="02010600030101010101" pitchFamily="2" charset="-122"/>
              </a:rPr>
              <a:t>二是“尺度”：劳动。</a:t>
            </a:r>
            <a:r>
              <a:rPr lang="zh-CN" altLang="zh-CN" sz="2400" dirty="0">
                <a:solidFill>
                  <a:srgbClr val="000000"/>
                </a:solidFill>
                <a:latin typeface="黑体" panose="02010609060101010101" pitchFamily="49" charset="-122"/>
                <a:ea typeface="黑体" panose="02010609060101010101" pitchFamily="49" charset="-122"/>
                <a:cs typeface="宋体" panose="02010600030101010101" pitchFamily="2" charset="-122"/>
              </a:rPr>
              <a:t>既要看劳动的数量，也要看劳动的质量。社会以劳动为尺度，向劳动者分配个人消费品。这表明“社会”将社会总产品在做了各种必要的扣除后，剩下的那部分，按照个人向社会提供的劳动数量的多少和质量的高低为标准进进分配，多劳多得，少劳少得，有劳动能力者不劳不得。</a:t>
            </a:r>
            <a:endParaRPr lang="zh-CN" altLang="zh-CN" sz="2400" dirty="0">
              <a:effectLst/>
              <a:latin typeface="黑体" panose="02010609060101010101" pitchFamily="49" charset="-122"/>
              <a:ea typeface="黑体" panose="02010609060101010101" pitchFamily="49" charset="-122"/>
              <a:cs typeface="宋体" panose="02010600030101010101" pitchFamily="2" charset="-122"/>
            </a:endParaRPr>
          </a:p>
        </p:txBody>
      </p:sp>
    </p:spTree>
    <p:extLst>
      <p:ext uri="{BB962C8B-B14F-4D97-AF65-F5344CB8AC3E}">
        <p14:creationId xmlns:p14="http://schemas.microsoft.com/office/powerpoint/2010/main" val="15069923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27050" y="1665416"/>
            <a:ext cx="1128395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1pPr>
            <a:lvl2pPr marL="4572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2pPr>
            <a:lvl3pPr marL="9144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3pPr>
            <a:lvl4pPr marL="13716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4pPr>
            <a:lvl5pPr marL="18288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5pPr>
            <a:lvl6pPr marL="22860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6pPr>
            <a:lvl7pPr marL="27432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7pPr>
            <a:lvl8pPr marL="32004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8pPr>
            <a:lvl9pPr marL="36576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9pPr>
          </a:lstStyle>
          <a:p>
            <a:pPr>
              <a:spcBef>
                <a:spcPts val="0"/>
              </a:spcBef>
              <a:buFont typeface="Arial" panose="020B0604020202020204" pitchFamily="34" charset="0"/>
              <a:buNone/>
            </a:pPr>
            <a:r>
              <a:rPr lang="zh-CN" altLang="en-US" sz="2800" dirty="0" smtClean="0">
                <a:solidFill>
                  <a:srgbClr val="0070C0"/>
                </a:solidFill>
                <a:latin typeface="黑体" panose="02010609060101010101" pitchFamily="49" charset="-122"/>
                <a:ea typeface="黑体" panose="02010609060101010101" pitchFamily="49" charset="-122"/>
              </a:rPr>
              <a:t>时间</a:t>
            </a:r>
            <a:r>
              <a:rPr lang="zh-CN" altLang="en-US" sz="2800" dirty="0" smtClean="0">
                <a:latin typeface="黑体" panose="02010609060101010101" pitchFamily="49" charset="-122"/>
                <a:ea typeface="黑体" panose="02010609060101010101" pitchFamily="49" charset="-122"/>
              </a:rPr>
              <a:t>：</a:t>
            </a:r>
            <a:r>
              <a:rPr lang="en-US" altLang="zh-CN" sz="2800" dirty="0" smtClean="0">
                <a:latin typeface="黑体" panose="02010609060101010101" pitchFamily="49" charset="-122"/>
                <a:ea typeface="黑体" panose="02010609060101010101" pitchFamily="49" charset="-122"/>
              </a:rPr>
              <a:t>2001</a:t>
            </a:r>
            <a:r>
              <a:rPr lang="zh-CN" altLang="en-US" sz="2800" dirty="0" smtClean="0">
                <a:latin typeface="黑体" panose="02010609060101010101" pitchFamily="49" charset="-122"/>
                <a:ea typeface="黑体" panose="02010609060101010101" pitchFamily="49" charset="-122"/>
              </a:rPr>
              <a:t>年</a:t>
            </a:r>
            <a:r>
              <a:rPr lang="en-US" altLang="zh-CN" sz="2800" dirty="0" smtClean="0">
                <a:latin typeface="黑体" panose="02010609060101010101" pitchFamily="49" charset="-122"/>
                <a:ea typeface="黑体" panose="02010609060101010101" pitchFamily="49" charset="-122"/>
              </a:rPr>
              <a:t>-2014</a:t>
            </a:r>
            <a:r>
              <a:rPr lang="zh-CN" altLang="en-US" sz="2800" dirty="0" smtClean="0">
                <a:latin typeface="黑体" panose="02010609060101010101" pitchFamily="49" charset="-122"/>
                <a:ea typeface="黑体" panose="02010609060101010101" pitchFamily="49" charset="-122"/>
              </a:rPr>
              <a:t>年</a:t>
            </a:r>
            <a:endParaRPr lang="en-US" altLang="zh-CN" sz="2800" dirty="0" smtClean="0">
              <a:latin typeface="黑体" panose="02010609060101010101" pitchFamily="49" charset="-122"/>
              <a:ea typeface="黑体" panose="02010609060101010101" pitchFamily="49" charset="-122"/>
            </a:endParaRPr>
          </a:p>
          <a:p>
            <a:pPr>
              <a:spcBef>
                <a:spcPts val="0"/>
              </a:spcBef>
              <a:buFont typeface="Arial" panose="020B0604020202020204" pitchFamily="34" charset="0"/>
              <a:buNone/>
            </a:pPr>
            <a:r>
              <a:rPr lang="zh-CN" altLang="en-US" sz="2800" dirty="0" smtClean="0">
                <a:solidFill>
                  <a:srgbClr val="0070C0"/>
                </a:solidFill>
                <a:latin typeface="黑体" panose="02010609060101010101" pitchFamily="49" charset="-122"/>
                <a:ea typeface="黑体" panose="02010609060101010101" pitchFamily="49" charset="-122"/>
              </a:rPr>
              <a:t>地点</a:t>
            </a:r>
            <a:r>
              <a:rPr lang="zh-CN" altLang="en-US" sz="2800" dirty="0" smtClean="0">
                <a:latin typeface="黑体" panose="02010609060101010101" pitchFamily="49" charset="-122"/>
                <a:ea typeface="黑体" panose="02010609060101010101" pitchFamily="49" charset="-122"/>
              </a:rPr>
              <a:t>：没有变化</a:t>
            </a:r>
            <a:endParaRPr lang="en-US" altLang="zh-CN" sz="2800" dirty="0" smtClean="0">
              <a:latin typeface="黑体" panose="02010609060101010101" pitchFamily="49" charset="-122"/>
              <a:ea typeface="黑体" panose="02010609060101010101" pitchFamily="49" charset="-122"/>
            </a:endParaRPr>
          </a:p>
          <a:p>
            <a:pPr>
              <a:spcBef>
                <a:spcPts val="0"/>
              </a:spcBef>
              <a:buFont typeface="Arial" panose="020B0604020202020204" pitchFamily="34" charset="0"/>
              <a:buNone/>
            </a:pPr>
            <a:r>
              <a:rPr lang="zh-CN" altLang="en-US" sz="2800" dirty="0" smtClean="0">
                <a:solidFill>
                  <a:srgbClr val="0070C0"/>
                </a:solidFill>
                <a:latin typeface="黑体" panose="02010609060101010101" pitchFamily="49" charset="-122"/>
                <a:ea typeface="黑体" panose="02010609060101010101" pitchFamily="49" charset="-122"/>
              </a:rPr>
              <a:t>人物</a:t>
            </a:r>
            <a:r>
              <a:rPr lang="zh-CN" altLang="en-US" sz="2800" dirty="0" smtClean="0">
                <a:latin typeface="黑体" panose="02010609060101010101" pitchFamily="49" charset="-122"/>
                <a:ea typeface="黑体" panose="02010609060101010101" pitchFamily="49" charset="-122"/>
              </a:rPr>
              <a:t>：发生了变化，郭家两个女儿已经出嫁，郭破虏娶了媳妇王语嫣，有了儿子阳顶天。</a:t>
            </a:r>
            <a:endParaRPr lang="en-US" altLang="zh-CN" sz="2800" dirty="0" smtClean="0">
              <a:latin typeface="黑体" panose="02010609060101010101" pitchFamily="49" charset="-122"/>
              <a:ea typeface="黑体" panose="02010609060101010101" pitchFamily="49" charset="-122"/>
            </a:endParaRPr>
          </a:p>
          <a:p>
            <a:pPr>
              <a:spcBef>
                <a:spcPts val="0"/>
              </a:spcBef>
              <a:buFont typeface="Arial" panose="020B0604020202020204" pitchFamily="34" charset="0"/>
              <a:buNone/>
            </a:pPr>
            <a:r>
              <a:rPr lang="zh-CN" altLang="en-US" sz="2800" dirty="0" smtClean="0">
                <a:solidFill>
                  <a:srgbClr val="0070C0"/>
                </a:solidFill>
                <a:latin typeface="黑体" panose="02010609060101010101" pitchFamily="49" charset="-122"/>
                <a:ea typeface="黑体" panose="02010609060101010101" pitchFamily="49" charset="-122"/>
              </a:rPr>
              <a:t>事件</a:t>
            </a:r>
            <a:r>
              <a:rPr lang="zh-CN" altLang="en-US" sz="2800" dirty="0" smtClean="0">
                <a:latin typeface="黑体" panose="02010609060101010101" pitchFamily="49" charset="-122"/>
                <a:ea typeface="黑体" panose="02010609060101010101" pitchFamily="49" charset="-122"/>
              </a:rPr>
              <a:t>：啤酒厂效益不好，郭破虏于</a:t>
            </a:r>
            <a:r>
              <a:rPr lang="en-US" altLang="zh-CN" sz="2800" dirty="0" smtClean="0">
                <a:latin typeface="黑体" panose="02010609060101010101" pitchFamily="49" charset="-122"/>
                <a:ea typeface="黑体" panose="02010609060101010101" pitchFamily="49" charset="-122"/>
              </a:rPr>
              <a:t>2001</a:t>
            </a:r>
            <a:r>
              <a:rPr lang="zh-CN" altLang="en-US" sz="2800" dirty="0" smtClean="0">
                <a:latin typeface="黑体" panose="02010609060101010101" pitchFamily="49" charset="-122"/>
                <a:ea typeface="黑体" panose="02010609060101010101" pitchFamily="49" charset="-122"/>
              </a:rPr>
              <a:t>年辞去了啤酒厂车间主任的工作，到了一家外企做分公司经理，年薪</a:t>
            </a:r>
            <a:r>
              <a:rPr lang="en-US" altLang="zh-CN" sz="2800" dirty="0" smtClean="0">
                <a:latin typeface="黑体" panose="02010609060101010101" pitchFamily="49" charset="-122"/>
                <a:ea typeface="黑体" panose="02010609060101010101" pitchFamily="49" charset="-122"/>
              </a:rPr>
              <a:t>15</a:t>
            </a:r>
            <a:r>
              <a:rPr lang="zh-CN" altLang="en-US" sz="2800" dirty="0" smtClean="0">
                <a:latin typeface="黑体" panose="02010609060101010101" pitchFamily="49" charset="-122"/>
                <a:ea typeface="黑体" panose="02010609060101010101" pitchFamily="49" charset="-122"/>
              </a:rPr>
              <a:t>万；王语嫣</a:t>
            </a:r>
            <a:r>
              <a:rPr lang="zh-CN" altLang="en-US" sz="2800" dirty="0">
                <a:latin typeface="黑体" panose="02010609060101010101" pitchFamily="49" charset="-122"/>
                <a:ea typeface="黑体" panose="02010609060101010101" pitchFamily="49" charset="-122"/>
              </a:rPr>
              <a:t>没有工作，在啤酒厂门口开了</a:t>
            </a:r>
            <a:r>
              <a:rPr lang="zh-CN" altLang="en-US" sz="2800" dirty="0" smtClean="0">
                <a:latin typeface="黑体" panose="02010609060101010101" pitchFamily="49" charset="-122"/>
                <a:ea typeface="黑体" panose="02010609060101010101" pitchFamily="49" charset="-122"/>
              </a:rPr>
              <a:t>一家小商店，年入</a:t>
            </a:r>
            <a:r>
              <a:rPr lang="en-US" altLang="zh-CN" sz="2800" dirty="0" smtClean="0">
                <a:latin typeface="黑体" panose="02010609060101010101" pitchFamily="49" charset="-122"/>
                <a:ea typeface="黑体" panose="02010609060101010101" pitchFamily="49" charset="-122"/>
              </a:rPr>
              <a:t>5</a:t>
            </a:r>
            <a:r>
              <a:rPr lang="zh-CN" altLang="en-US" sz="2800" dirty="0" smtClean="0">
                <a:latin typeface="黑体" panose="02010609060101010101" pitchFamily="49" charset="-122"/>
                <a:ea typeface="黑体" panose="02010609060101010101" pitchFamily="49" charset="-122"/>
              </a:rPr>
              <a:t>万。自</a:t>
            </a:r>
            <a:r>
              <a:rPr lang="en-US" altLang="zh-CN" sz="2800" dirty="0" smtClean="0">
                <a:latin typeface="黑体" panose="02010609060101010101" pitchFamily="49" charset="-122"/>
                <a:ea typeface="黑体" panose="02010609060101010101" pitchFamily="49" charset="-122"/>
              </a:rPr>
              <a:t>2007</a:t>
            </a:r>
            <a:r>
              <a:rPr lang="zh-CN" altLang="en-US" sz="2800" dirty="0" smtClean="0">
                <a:latin typeface="黑体" panose="02010609060101010101" pitchFamily="49" charset="-122"/>
                <a:ea typeface="黑体" panose="02010609060101010101" pitchFamily="49" charset="-122"/>
              </a:rPr>
              <a:t>年初王语嫣拿出</a:t>
            </a:r>
            <a:r>
              <a:rPr lang="en-US" altLang="zh-CN" sz="2800" dirty="0" smtClean="0">
                <a:latin typeface="黑体" panose="02010609060101010101" pitchFamily="49" charset="-122"/>
                <a:ea typeface="黑体" panose="02010609060101010101" pitchFamily="49" charset="-122"/>
              </a:rPr>
              <a:t>20</a:t>
            </a:r>
            <a:r>
              <a:rPr lang="zh-CN" altLang="en-US" sz="2800" dirty="0" smtClean="0">
                <a:latin typeface="黑体" panose="02010609060101010101" pitchFamily="49" charset="-122"/>
                <a:ea typeface="黑体" panose="02010609060101010101" pitchFamily="49" charset="-122"/>
              </a:rPr>
              <a:t>万积蓄开始炒股，她的运气不错基本上每年炒股收益</a:t>
            </a:r>
            <a:r>
              <a:rPr lang="en-US" altLang="zh-CN" sz="2800" dirty="0" smtClean="0">
                <a:latin typeface="黑体" panose="02010609060101010101" pitchFamily="49" charset="-122"/>
                <a:ea typeface="黑体" panose="02010609060101010101" pitchFamily="49" charset="-122"/>
              </a:rPr>
              <a:t>4</a:t>
            </a:r>
            <a:r>
              <a:rPr lang="zh-CN" altLang="en-US" sz="2800" dirty="0" smtClean="0">
                <a:latin typeface="黑体" panose="02010609060101010101" pitchFamily="49" charset="-122"/>
                <a:ea typeface="黑体" panose="02010609060101010101" pitchFamily="49" charset="-122"/>
              </a:rPr>
              <a:t>万左右。郭靖老两口还是耕种</a:t>
            </a:r>
            <a:r>
              <a:rPr lang="en-US" altLang="zh-CN" sz="2800" dirty="0" smtClean="0">
                <a:latin typeface="黑体" panose="02010609060101010101" pitchFamily="49" charset="-122"/>
                <a:ea typeface="黑体" panose="02010609060101010101" pitchFamily="49" charset="-122"/>
              </a:rPr>
              <a:t>10</a:t>
            </a:r>
            <a:r>
              <a:rPr lang="zh-CN" altLang="en-US" sz="2800" dirty="0" smtClean="0">
                <a:latin typeface="黑体" panose="02010609060101010101" pitchFamily="49" charset="-122"/>
                <a:ea typeface="黑体" panose="02010609060101010101" pitchFamily="49" charset="-122"/>
              </a:rPr>
              <a:t>亩田地，年入</a:t>
            </a:r>
            <a:r>
              <a:rPr lang="en-US" altLang="zh-CN" sz="2800" dirty="0" smtClean="0">
                <a:latin typeface="黑体" panose="02010609060101010101" pitchFamily="49" charset="-122"/>
                <a:ea typeface="黑体" panose="02010609060101010101" pitchFamily="49" charset="-122"/>
              </a:rPr>
              <a:t>1.2</a:t>
            </a:r>
            <a:r>
              <a:rPr lang="zh-CN" altLang="en-US" sz="2800" dirty="0" smtClean="0">
                <a:latin typeface="黑体" panose="02010609060101010101" pitchFamily="49" charset="-122"/>
                <a:ea typeface="黑体" panose="02010609060101010101" pitchFamily="49" charset="-122"/>
              </a:rPr>
              <a:t>万。</a:t>
            </a:r>
            <a:endParaRPr lang="en-US" altLang="zh-CN" sz="2800" dirty="0" smtClean="0">
              <a:latin typeface="黑体" panose="02010609060101010101" pitchFamily="49" charset="-122"/>
              <a:ea typeface="黑体" panose="02010609060101010101" pitchFamily="49" charset="-122"/>
            </a:endParaRPr>
          </a:p>
        </p:txBody>
      </p:sp>
      <p:sp>
        <p:nvSpPr>
          <p:cNvPr id="5" name="矩形 4"/>
          <p:cNvSpPr/>
          <p:nvPr/>
        </p:nvSpPr>
        <p:spPr>
          <a:xfrm>
            <a:off x="527050" y="936247"/>
            <a:ext cx="539115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spcBef>
                <a:spcPct val="20000"/>
              </a:spcBef>
              <a:buClr>
                <a:schemeClr val="hlink"/>
              </a:buClr>
              <a:buSzPct val="70000"/>
              <a:buFont typeface="Wingdings" panose="05000000000000000000" pitchFamily="2" charset="2"/>
              <a:buNone/>
            </a:pPr>
            <a:r>
              <a:rPr lang="zh-CN" altLang="en-US" sz="2800" dirty="0" smtClean="0">
                <a:latin typeface="黑体" panose="02010609060101010101" pitchFamily="49" charset="-122"/>
                <a:ea typeface="黑体" panose="02010609060101010101" pitchFamily="49" charset="-122"/>
              </a:rPr>
              <a:t>时光流转，我们的故事还在继续</a:t>
            </a:r>
            <a:endParaRPr lang="zh-CN" altLang="en-US" sz="2800" dirty="0">
              <a:latin typeface="黑体" panose="02010609060101010101" pitchFamily="49" charset="-122"/>
              <a:ea typeface="黑体" panose="02010609060101010101" pitchFamily="49" charset="-122"/>
            </a:endParaRPr>
          </a:p>
        </p:txBody>
      </p:sp>
      <p:sp>
        <p:nvSpPr>
          <p:cNvPr id="6" name="Rectangle 3"/>
          <p:cNvSpPr>
            <a:spLocks noGrp="1" noChangeArrowheads="1"/>
          </p:cNvSpPr>
          <p:nvPr>
            <p:ph type="title"/>
          </p:nvPr>
        </p:nvSpPr>
        <p:spPr>
          <a:xfrm>
            <a:off x="527050" y="5749671"/>
            <a:ext cx="9747250" cy="536575"/>
          </a:xfrm>
          <a:noFill/>
          <a:ln>
            <a:headEnd/>
            <a:tailEnd/>
          </a:ln>
        </p:spPr>
        <p:style>
          <a:lnRef idx="2">
            <a:schemeClr val="accent1"/>
          </a:lnRef>
          <a:fillRef idx="1">
            <a:schemeClr val="lt1"/>
          </a:fillRef>
          <a:effectRef idx="0">
            <a:schemeClr val="accent1"/>
          </a:effectRef>
          <a:fontRef idx="minor">
            <a:schemeClr val="dk1"/>
          </a:fontRef>
        </p:style>
        <p:txBody>
          <a:bodyPr>
            <a:normAutofit/>
          </a:bodyPr>
          <a:lstStyle/>
          <a:p>
            <a:r>
              <a:rPr lang="zh-CN" altLang="en-US" sz="2800" dirty="0" smtClean="0">
                <a:solidFill>
                  <a:srgbClr val="FF0000"/>
                </a:solidFill>
                <a:latin typeface="黑体" panose="02010609060101010101" pitchFamily="49" charset="-122"/>
                <a:ea typeface="黑体" panose="02010609060101010101" pitchFamily="49" charset="-122"/>
              </a:rPr>
              <a:t>思考</a:t>
            </a:r>
            <a:r>
              <a:rPr lang="zh-CN" altLang="en-US" sz="2800" dirty="0">
                <a:solidFill>
                  <a:srgbClr val="FF0000"/>
                </a:solidFill>
                <a:latin typeface="黑体" panose="02010609060101010101" pitchFamily="49" charset="-122"/>
                <a:ea typeface="黑体" panose="02010609060101010101" pitchFamily="49" charset="-122"/>
              </a:rPr>
              <a:t>：依然如故，还是那个问题，郭靖家发生了什么变化？</a:t>
            </a:r>
          </a:p>
        </p:txBody>
      </p:sp>
      <p:grpSp>
        <p:nvGrpSpPr>
          <p:cNvPr id="7" name="组合 6"/>
          <p:cNvGrpSpPr/>
          <p:nvPr/>
        </p:nvGrpSpPr>
        <p:grpSpPr>
          <a:xfrm>
            <a:off x="0" y="1"/>
            <a:ext cx="1689100" cy="482600"/>
            <a:chOff x="0" y="1"/>
            <a:chExt cx="1689100" cy="48260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b="8333"/>
            <a:stretch/>
          </p:blipFill>
          <p:spPr>
            <a:xfrm>
              <a:off x="0" y="1"/>
              <a:ext cx="517698" cy="482600"/>
            </a:xfrm>
            <a:prstGeom prst="rect">
              <a:avLst/>
            </a:prstGeom>
          </p:spPr>
        </p:pic>
        <p:sp>
          <p:nvSpPr>
            <p:cNvPr id="9" name="矩形 8"/>
            <p:cNvSpPr/>
            <p:nvPr/>
          </p:nvSpPr>
          <p:spPr>
            <a:xfrm>
              <a:off x="501650" y="57869"/>
              <a:ext cx="118745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spcBef>
                  <a:spcPct val="20000"/>
                </a:spcBef>
                <a:buClr>
                  <a:schemeClr val="hlink"/>
                </a:buClr>
                <a:buSzPct val="70000"/>
                <a:buFont typeface="Wingdings" panose="05000000000000000000" pitchFamily="2" charset="2"/>
                <a:buNone/>
              </a:pPr>
              <a:r>
                <a:rPr lang="zh-CN" altLang="en-US" sz="2400" dirty="0" smtClean="0">
                  <a:solidFill>
                    <a:srgbClr val="00B05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镜头三</a:t>
              </a:r>
              <a:endParaRPr lang="zh-CN" altLang="en-US" sz="2400" dirty="0">
                <a:solidFill>
                  <a:srgbClr val="00B05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spTree>
    <p:extLst>
      <p:ext uri="{BB962C8B-B14F-4D97-AF65-F5344CB8AC3E}">
        <p14:creationId xmlns:p14="http://schemas.microsoft.com/office/powerpoint/2010/main" val="158537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63650" y="2370590"/>
            <a:ext cx="2216150" cy="142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spcBef>
                <a:spcPct val="20000"/>
              </a:spcBef>
              <a:buClr>
                <a:schemeClr val="hlink"/>
              </a:buClr>
              <a:buSzPct val="70000"/>
              <a:buFont typeface="Wingdings" panose="05000000000000000000" pitchFamily="2" charset="2"/>
              <a:buNone/>
            </a:pPr>
            <a:r>
              <a:rPr lang="zh-CN" altLang="en-US" sz="2800" dirty="0" smtClean="0">
                <a:latin typeface="黑体" panose="02010609060101010101" pitchFamily="49" charset="-122"/>
                <a:ea typeface="黑体" panose="02010609060101010101" pitchFamily="49" charset="-122"/>
              </a:rPr>
              <a:t>郭靖老两口：</a:t>
            </a:r>
            <a:endParaRPr lang="en-US" altLang="zh-CN" sz="2800" dirty="0" smtClean="0">
              <a:latin typeface="黑体" panose="02010609060101010101" pitchFamily="49" charset="-122"/>
              <a:ea typeface="黑体" panose="02010609060101010101" pitchFamily="49" charset="-122"/>
            </a:endParaRPr>
          </a:p>
          <a:p>
            <a:pPr>
              <a:lnSpc>
                <a:spcPct val="90000"/>
              </a:lnSpc>
              <a:spcBef>
                <a:spcPct val="20000"/>
              </a:spcBef>
              <a:buClr>
                <a:schemeClr val="hlink"/>
              </a:buClr>
              <a:buSzPct val="70000"/>
              <a:buFont typeface="Wingdings" panose="05000000000000000000" pitchFamily="2" charset="2"/>
              <a:buNone/>
            </a:pPr>
            <a:r>
              <a:rPr lang="zh-CN" altLang="en-US" sz="2800" dirty="0">
                <a:latin typeface="黑体" panose="02010609060101010101" pitchFamily="49" charset="-122"/>
                <a:ea typeface="黑体" panose="02010609060101010101" pitchFamily="49" charset="-122"/>
              </a:rPr>
              <a:t>郭破</a:t>
            </a:r>
            <a:r>
              <a:rPr lang="zh-CN" altLang="en-US" sz="2800" dirty="0" smtClean="0">
                <a:latin typeface="黑体" panose="02010609060101010101" pitchFamily="49" charset="-122"/>
                <a:ea typeface="黑体" panose="02010609060101010101" pitchFamily="49" charset="-122"/>
              </a:rPr>
              <a:t>虏：</a:t>
            </a:r>
            <a:endParaRPr lang="en-US" altLang="zh-CN" sz="2800" dirty="0" smtClean="0">
              <a:latin typeface="黑体" panose="02010609060101010101" pitchFamily="49" charset="-122"/>
              <a:ea typeface="黑体" panose="02010609060101010101" pitchFamily="49" charset="-122"/>
            </a:endParaRPr>
          </a:p>
          <a:p>
            <a:pPr>
              <a:lnSpc>
                <a:spcPct val="90000"/>
              </a:lnSpc>
              <a:spcBef>
                <a:spcPct val="20000"/>
              </a:spcBef>
              <a:buClr>
                <a:schemeClr val="hlink"/>
              </a:buClr>
              <a:buSzPct val="70000"/>
              <a:buFont typeface="Wingdings" panose="05000000000000000000" pitchFamily="2" charset="2"/>
              <a:buNone/>
            </a:pPr>
            <a:r>
              <a:rPr lang="zh-CN" altLang="en-US" sz="2800" dirty="0" smtClean="0">
                <a:latin typeface="黑体" panose="02010609060101010101" pitchFamily="49" charset="-122"/>
                <a:ea typeface="黑体" panose="02010609060101010101" pitchFamily="49" charset="-122"/>
              </a:rPr>
              <a:t>王语嫣：</a:t>
            </a:r>
            <a:endParaRPr lang="zh-CN" altLang="en-US" sz="2800" dirty="0">
              <a:latin typeface="黑体" panose="02010609060101010101" pitchFamily="49" charset="-122"/>
              <a:ea typeface="黑体" panose="02010609060101010101" pitchFamily="49" charset="-122"/>
            </a:endParaRPr>
          </a:p>
        </p:txBody>
      </p:sp>
      <p:sp>
        <p:nvSpPr>
          <p:cNvPr id="6" name="矩形 5"/>
          <p:cNvSpPr/>
          <p:nvPr/>
        </p:nvSpPr>
        <p:spPr>
          <a:xfrm>
            <a:off x="3479800" y="2370589"/>
            <a:ext cx="4102100" cy="142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spcBef>
                <a:spcPct val="20000"/>
              </a:spcBef>
              <a:buClr>
                <a:schemeClr val="hlink"/>
              </a:buClr>
              <a:buSzPct val="70000"/>
              <a:buFont typeface="Wingdings" panose="05000000000000000000" pitchFamily="2" charset="2"/>
              <a:buNone/>
            </a:pPr>
            <a:r>
              <a:rPr lang="zh-CN" altLang="en-US" sz="2800" dirty="0" smtClean="0">
                <a:solidFill>
                  <a:srgbClr val="0070C0"/>
                </a:solidFill>
                <a:latin typeface="黑体" panose="02010609060101010101" pitchFamily="49" charset="-122"/>
                <a:ea typeface="黑体" panose="02010609060101010101" pitchFamily="49" charset="-122"/>
              </a:rPr>
              <a:t>按劳分配</a:t>
            </a:r>
            <a:endParaRPr lang="en-US" altLang="zh-CN" sz="2800" dirty="0" smtClean="0">
              <a:solidFill>
                <a:srgbClr val="0070C0"/>
              </a:solidFill>
              <a:latin typeface="黑体" panose="02010609060101010101" pitchFamily="49" charset="-122"/>
              <a:ea typeface="黑体" panose="02010609060101010101" pitchFamily="49" charset="-122"/>
            </a:endParaRPr>
          </a:p>
          <a:p>
            <a:pPr>
              <a:lnSpc>
                <a:spcPct val="90000"/>
              </a:lnSpc>
              <a:spcBef>
                <a:spcPct val="20000"/>
              </a:spcBef>
              <a:buClr>
                <a:schemeClr val="hlink"/>
              </a:buClr>
              <a:buSzPct val="70000"/>
              <a:buFont typeface="Wingdings" panose="05000000000000000000" pitchFamily="2" charset="2"/>
              <a:buNone/>
            </a:pPr>
            <a:r>
              <a:rPr lang="zh-CN" altLang="en-US" sz="2800" dirty="0" smtClean="0">
                <a:solidFill>
                  <a:srgbClr val="0070C0"/>
                </a:solidFill>
                <a:latin typeface="黑体" panose="02010609060101010101" pitchFamily="49" charset="-122"/>
                <a:ea typeface="黑体" panose="02010609060101010101" pitchFamily="49" charset="-122"/>
              </a:rPr>
              <a:t>按生产要素</a:t>
            </a:r>
            <a:r>
              <a:rPr lang="en-US" altLang="zh-CN" sz="2800" dirty="0" smtClean="0">
                <a:solidFill>
                  <a:srgbClr val="0070C0"/>
                </a:solidFill>
                <a:latin typeface="黑体" panose="02010609060101010101" pitchFamily="49" charset="-122"/>
                <a:ea typeface="黑体" panose="02010609060101010101" pitchFamily="49" charset="-122"/>
              </a:rPr>
              <a:t>-</a:t>
            </a:r>
            <a:r>
              <a:rPr lang="zh-CN" altLang="en-US" sz="2800" dirty="0" smtClean="0">
                <a:solidFill>
                  <a:srgbClr val="0070C0"/>
                </a:solidFill>
                <a:latin typeface="黑体" panose="02010609060101010101" pitchFamily="49" charset="-122"/>
                <a:ea typeface="黑体" panose="02010609060101010101" pitchFamily="49" charset="-122"/>
              </a:rPr>
              <a:t>管理</a:t>
            </a:r>
            <a:endParaRPr lang="en-US" altLang="zh-CN" sz="2800" dirty="0" smtClean="0">
              <a:solidFill>
                <a:srgbClr val="0070C0"/>
              </a:solidFill>
              <a:latin typeface="黑体" panose="02010609060101010101" pitchFamily="49" charset="-122"/>
              <a:ea typeface="黑体" panose="02010609060101010101" pitchFamily="49" charset="-122"/>
            </a:endParaRPr>
          </a:p>
          <a:p>
            <a:pPr>
              <a:lnSpc>
                <a:spcPct val="90000"/>
              </a:lnSpc>
              <a:spcBef>
                <a:spcPct val="20000"/>
              </a:spcBef>
              <a:buClr>
                <a:schemeClr val="hlink"/>
              </a:buClr>
              <a:buSzPct val="70000"/>
              <a:buFont typeface="Wingdings" panose="05000000000000000000" pitchFamily="2" charset="2"/>
              <a:buNone/>
            </a:pPr>
            <a:r>
              <a:rPr lang="zh-CN" altLang="en-US" sz="2800" dirty="0">
                <a:solidFill>
                  <a:srgbClr val="0070C0"/>
                </a:solidFill>
                <a:latin typeface="黑体" panose="02010609060101010101" pitchFamily="49" charset="-122"/>
                <a:ea typeface="黑体" panose="02010609060101010101" pitchFamily="49" charset="-122"/>
              </a:rPr>
              <a:t>按生产</a:t>
            </a:r>
            <a:r>
              <a:rPr lang="zh-CN" altLang="en-US" sz="2800" dirty="0" smtClean="0">
                <a:solidFill>
                  <a:srgbClr val="0070C0"/>
                </a:solidFill>
                <a:latin typeface="黑体" panose="02010609060101010101" pitchFamily="49" charset="-122"/>
                <a:ea typeface="黑体" panose="02010609060101010101" pitchFamily="49" charset="-122"/>
              </a:rPr>
              <a:t>要素</a:t>
            </a:r>
            <a:r>
              <a:rPr lang="en-US" altLang="zh-CN" sz="2800" dirty="0" smtClean="0">
                <a:solidFill>
                  <a:srgbClr val="0070C0"/>
                </a:solidFill>
                <a:latin typeface="黑体" panose="02010609060101010101" pitchFamily="49" charset="-122"/>
                <a:ea typeface="黑体" panose="02010609060101010101" pitchFamily="49" charset="-122"/>
              </a:rPr>
              <a:t>-</a:t>
            </a:r>
            <a:r>
              <a:rPr lang="zh-CN" altLang="en-US" sz="2800" dirty="0" smtClean="0">
                <a:solidFill>
                  <a:srgbClr val="0070C0"/>
                </a:solidFill>
                <a:latin typeface="黑体" panose="02010609060101010101" pitchFamily="49" charset="-122"/>
                <a:ea typeface="黑体" panose="02010609060101010101" pitchFamily="49" charset="-122"/>
              </a:rPr>
              <a:t>劳动、资本</a:t>
            </a:r>
            <a:endParaRPr lang="zh-CN" altLang="en-US" sz="2800" dirty="0">
              <a:solidFill>
                <a:srgbClr val="0070C0"/>
              </a:solidFill>
              <a:latin typeface="黑体" panose="02010609060101010101" pitchFamily="49" charset="-122"/>
              <a:ea typeface="黑体" panose="02010609060101010101" pitchFamily="49" charset="-122"/>
            </a:endParaRPr>
          </a:p>
        </p:txBody>
      </p:sp>
      <p:sp>
        <p:nvSpPr>
          <p:cNvPr id="7" name="矩形 6"/>
          <p:cNvSpPr/>
          <p:nvPr/>
        </p:nvSpPr>
        <p:spPr>
          <a:xfrm>
            <a:off x="1263650" y="5127247"/>
            <a:ext cx="827405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spcBef>
                <a:spcPct val="20000"/>
              </a:spcBef>
              <a:buClr>
                <a:schemeClr val="hlink"/>
              </a:buClr>
              <a:buSzPct val="70000"/>
              <a:buFont typeface="Wingdings" panose="05000000000000000000" pitchFamily="2" charset="2"/>
              <a:buNone/>
            </a:pPr>
            <a:r>
              <a:rPr lang="zh-CN" altLang="en-US" sz="2800" dirty="0" smtClean="0">
                <a:latin typeface="黑体" panose="02010609060101010101" pitchFamily="49" charset="-122"/>
                <a:ea typeface="黑体" panose="02010609060101010101" pitchFamily="49" charset="-122"/>
              </a:rPr>
              <a:t>社会的发展从来不会停下他的脚步，中国的改革也在继续，让我们再来看郭靖他们家的变化。</a:t>
            </a:r>
            <a:endParaRPr lang="zh-CN" altLang="en-US" sz="2800" dirty="0">
              <a:latin typeface="黑体" panose="02010609060101010101" pitchFamily="49" charset="-122"/>
              <a:ea typeface="黑体" panose="02010609060101010101" pitchFamily="49" charset="-122"/>
            </a:endParaRPr>
          </a:p>
        </p:txBody>
      </p:sp>
      <p:sp>
        <p:nvSpPr>
          <p:cNvPr id="2" name="矩形 1"/>
          <p:cNvSpPr/>
          <p:nvPr/>
        </p:nvSpPr>
        <p:spPr>
          <a:xfrm>
            <a:off x="1263650" y="811181"/>
            <a:ext cx="7263527" cy="461665"/>
          </a:xfrm>
          <a:prstGeom prst="rect">
            <a:avLst/>
          </a:prstGeom>
        </p:spPr>
        <p:txBody>
          <a:bodyPr wrap="none">
            <a:spAutoFit/>
          </a:bodyPr>
          <a:lstStyle/>
          <a:p>
            <a:r>
              <a:rPr lang="zh-CN" altLang="zh-CN" sz="2400" dirty="0">
                <a:solidFill>
                  <a:srgbClr val="000000"/>
                </a:solidFill>
                <a:ea typeface="黑体" panose="02010609060101010101" pitchFamily="49" charset="-122"/>
                <a:cs typeface="Times New Roman" panose="02020603050405020304" pitchFamily="18" charset="0"/>
              </a:rPr>
              <a:t>收入增加幅度比较大</a:t>
            </a:r>
            <a:r>
              <a:rPr lang="zh-CN" altLang="zh-CN" sz="2400" dirty="0" smtClean="0">
                <a:solidFill>
                  <a:srgbClr val="000000"/>
                </a:solidFill>
                <a:ea typeface="黑体" panose="02010609060101010101" pitchFamily="49" charset="-122"/>
                <a:cs typeface="Times New Roman" panose="02020603050405020304" pitchFamily="18" charset="0"/>
              </a:rPr>
              <a:t>，</a:t>
            </a:r>
            <a:r>
              <a:rPr lang="zh-CN" altLang="en-US" sz="2400" dirty="0" smtClean="0">
                <a:solidFill>
                  <a:srgbClr val="000000"/>
                </a:solidFill>
                <a:ea typeface="黑体" panose="02010609060101010101" pitchFamily="49" charset="-122"/>
                <a:cs typeface="Times New Roman" panose="02020603050405020304" pitchFamily="18" charset="0"/>
              </a:rPr>
              <a:t>从分配制度上看</a:t>
            </a:r>
            <a:r>
              <a:rPr lang="zh-CN" altLang="zh-CN" sz="2400" dirty="0" smtClean="0">
                <a:solidFill>
                  <a:srgbClr val="000000"/>
                </a:solidFill>
                <a:ea typeface="黑体" panose="02010609060101010101" pitchFamily="49" charset="-122"/>
                <a:cs typeface="Times New Roman" panose="02020603050405020304" pitchFamily="18" charset="0"/>
              </a:rPr>
              <a:t>也</a:t>
            </a:r>
            <a:r>
              <a:rPr lang="zh-CN" altLang="zh-CN" sz="2400" dirty="0">
                <a:solidFill>
                  <a:srgbClr val="000000"/>
                </a:solidFill>
                <a:ea typeface="黑体" panose="02010609060101010101" pitchFamily="49" charset="-122"/>
                <a:cs typeface="Times New Roman" panose="02020603050405020304" pitchFamily="18" charset="0"/>
              </a:rPr>
              <a:t>有了</a:t>
            </a:r>
            <a:r>
              <a:rPr lang="zh-CN" altLang="zh-CN" sz="2400" dirty="0" smtClean="0">
                <a:solidFill>
                  <a:srgbClr val="000000"/>
                </a:solidFill>
                <a:ea typeface="黑体" panose="02010609060101010101" pitchFamily="49" charset="-122"/>
                <a:cs typeface="Times New Roman" panose="02020603050405020304" pitchFamily="18" charset="0"/>
              </a:rPr>
              <a:t>变化</a:t>
            </a:r>
            <a:r>
              <a:rPr lang="zh-CN" altLang="en-US" sz="2400" dirty="0" smtClean="0">
                <a:solidFill>
                  <a:srgbClr val="000000"/>
                </a:solidFill>
                <a:ea typeface="黑体" panose="02010609060101010101" pitchFamily="49" charset="-122"/>
                <a:cs typeface="Times New Roman" panose="02020603050405020304" pitchFamily="18" charset="0"/>
              </a:rPr>
              <a:t>。</a:t>
            </a:r>
            <a:endParaRPr lang="zh-CN" altLang="en-US" sz="2400" dirty="0"/>
          </a:p>
        </p:txBody>
      </p:sp>
    </p:spTree>
    <p:extLst>
      <p:ext uri="{BB962C8B-B14F-4D97-AF65-F5344CB8AC3E}">
        <p14:creationId xmlns:p14="http://schemas.microsoft.com/office/powerpoint/2010/main" val="256126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39750" y="560516"/>
            <a:ext cx="1128395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1pPr>
            <a:lvl2pPr marL="4572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2pPr>
            <a:lvl3pPr marL="9144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3pPr>
            <a:lvl4pPr marL="13716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4pPr>
            <a:lvl5pPr marL="18288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5pPr>
            <a:lvl6pPr marL="22860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6pPr>
            <a:lvl7pPr marL="27432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7pPr>
            <a:lvl8pPr marL="32004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8pPr>
            <a:lvl9pPr marL="36576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9pPr>
          </a:lstStyle>
          <a:p>
            <a:pPr>
              <a:spcBef>
                <a:spcPts val="0"/>
              </a:spcBef>
              <a:buFont typeface="Arial" panose="020B0604020202020204" pitchFamily="34" charset="0"/>
              <a:buNone/>
            </a:pPr>
            <a:r>
              <a:rPr lang="zh-CN" altLang="en-US" sz="2800" dirty="0" smtClean="0">
                <a:solidFill>
                  <a:srgbClr val="0070C0"/>
                </a:solidFill>
                <a:latin typeface="黑体" panose="02010609060101010101" pitchFamily="49" charset="-122"/>
                <a:ea typeface="黑体" panose="02010609060101010101" pitchFamily="49" charset="-122"/>
              </a:rPr>
              <a:t>时间</a:t>
            </a:r>
            <a:r>
              <a:rPr lang="zh-CN" altLang="en-US" sz="2800" dirty="0" smtClean="0">
                <a:latin typeface="黑体" panose="02010609060101010101" pitchFamily="49" charset="-122"/>
                <a:ea typeface="黑体" panose="02010609060101010101" pitchFamily="49" charset="-122"/>
              </a:rPr>
              <a:t>：</a:t>
            </a:r>
            <a:r>
              <a:rPr lang="en-US" altLang="zh-CN" sz="2800" dirty="0" smtClean="0">
                <a:latin typeface="黑体" panose="02010609060101010101" pitchFamily="49" charset="-122"/>
                <a:ea typeface="黑体" panose="02010609060101010101" pitchFamily="49" charset="-122"/>
              </a:rPr>
              <a:t>2014</a:t>
            </a:r>
            <a:r>
              <a:rPr lang="zh-CN" altLang="en-US" sz="2800" dirty="0" smtClean="0">
                <a:latin typeface="黑体" panose="02010609060101010101" pitchFamily="49" charset="-122"/>
                <a:ea typeface="黑体" panose="02010609060101010101" pitchFamily="49" charset="-122"/>
              </a:rPr>
              <a:t>年</a:t>
            </a:r>
            <a:r>
              <a:rPr lang="en-US" altLang="zh-CN" sz="2800" dirty="0" smtClean="0">
                <a:latin typeface="黑体" panose="02010609060101010101" pitchFamily="49" charset="-122"/>
                <a:ea typeface="黑体" panose="02010609060101010101" pitchFamily="49" charset="-122"/>
              </a:rPr>
              <a:t>-</a:t>
            </a:r>
          </a:p>
          <a:p>
            <a:pPr>
              <a:spcBef>
                <a:spcPts val="0"/>
              </a:spcBef>
              <a:buFont typeface="Arial" panose="020B0604020202020204" pitchFamily="34" charset="0"/>
              <a:buNone/>
            </a:pPr>
            <a:r>
              <a:rPr lang="zh-CN" altLang="en-US" sz="2800" dirty="0" smtClean="0">
                <a:solidFill>
                  <a:srgbClr val="0070C0"/>
                </a:solidFill>
                <a:latin typeface="黑体" panose="02010609060101010101" pitchFamily="49" charset="-122"/>
                <a:ea typeface="黑体" panose="02010609060101010101" pitchFamily="49" charset="-122"/>
              </a:rPr>
              <a:t>地点</a:t>
            </a:r>
            <a:r>
              <a:rPr lang="zh-CN" altLang="en-US" sz="2800" dirty="0" smtClean="0">
                <a:latin typeface="黑体" panose="02010609060101010101" pitchFamily="49" charset="-122"/>
                <a:ea typeface="黑体" panose="02010609060101010101" pitchFamily="49" charset="-122"/>
              </a:rPr>
              <a:t>：不再重要</a:t>
            </a:r>
            <a:endParaRPr lang="en-US" altLang="zh-CN" sz="2800" dirty="0" smtClean="0">
              <a:latin typeface="黑体" panose="02010609060101010101" pitchFamily="49" charset="-122"/>
              <a:ea typeface="黑体" panose="02010609060101010101" pitchFamily="49" charset="-122"/>
            </a:endParaRPr>
          </a:p>
          <a:p>
            <a:pPr>
              <a:spcBef>
                <a:spcPts val="0"/>
              </a:spcBef>
              <a:buFont typeface="Arial" panose="020B0604020202020204" pitchFamily="34" charset="0"/>
              <a:buNone/>
            </a:pPr>
            <a:r>
              <a:rPr lang="zh-CN" altLang="en-US" sz="2800" dirty="0" smtClean="0">
                <a:solidFill>
                  <a:srgbClr val="0070C0"/>
                </a:solidFill>
                <a:latin typeface="黑体" panose="02010609060101010101" pitchFamily="49" charset="-122"/>
                <a:ea typeface="黑体" panose="02010609060101010101" pitchFamily="49" charset="-122"/>
              </a:rPr>
              <a:t>人物</a:t>
            </a:r>
            <a:r>
              <a:rPr lang="zh-CN" altLang="en-US" sz="2800" dirty="0" smtClean="0">
                <a:latin typeface="黑体" panose="02010609060101010101" pitchFamily="49" charset="-122"/>
                <a:ea typeface="黑体" panose="02010609060101010101" pitchFamily="49" charset="-122"/>
              </a:rPr>
              <a:t>：郭靖黄蓉老两口、郭破虏王语嫣、阳顶天及他的媳妇魏璎珞</a:t>
            </a:r>
            <a:endParaRPr lang="en-US" altLang="zh-CN" sz="2800" dirty="0" smtClean="0">
              <a:latin typeface="黑体" panose="02010609060101010101" pitchFamily="49" charset="-122"/>
              <a:ea typeface="黑体" panose="02010609060101010101" pitchFamily="49" charset="-122"/>
            </a:endParaRPr>
          </a:p>
          <a:p>
            <a:pPr>
              <a:spcBef>
                <a:spcPts val="0"/>
              </a:spcBef>
              <a:buFont typeface="Arial" panose="020B0604020202020204" pitchFamily="34" charset="0"/>
              <a:buNone/>
            </a:pPr>
            <a:r>
              <a:rPr lang="zh-CN" altLang="en-US" sz="2800" dirty="0" smtClean="0">
                <a:solidFill>
                  <a:srgbClr val="0070C0"/>
                </a:solidFill>
                <a:latin typeface="黑体" panose="02010609060101010101" pitchFamily="49" charset="-122"/>
                <a:ea typeface="黑体" panose="02010609060101010101" pitchFamily="49" charset="-122"/>
              </a:rPr>
              <a:t>事件</a:t>
            </a:r>
            <a:r>
              <a:rPr lang="zh-CN" altLang="en-US" sz="2800" dirty="0" smtClean="0">
                <a:latin typeface="黑体" panose="02010609060101010101" pitchFamily="49" charset="-122"/>
                <a:ea typeface="黑体" panose="02010609060101010101" pitchFamily="49" charset="-122"/>
              </a:rPr>
              <a:t>：郭破虏已经做到了大区经理，年薪</a:t>
            </a:r>
            <a:r>
              <a:rPr lang="en-US" altLang="zh-CN" sz="2800" dirty="0" smtClean="0">
                <a:latin typeface="黑体" panose="02010609060101010101" pitchFamily="49" charset="-122"/>
                <a:ea typeface="黑体" panose="02010609060101010101" pitchFamily="49" charset="-122"/>
              </a:rPr>
              <a:t>40</a:t>
            </a:r>
            <a:r>
              <a:rPr lang="zh-CN" altLang="en-US" sz="2800" dirty="0" smtClean="0">
                <a:latin typeface="黑体" panose="02010609060101010101" pitchFamily="49" charset="-122"/>
                <a:ea typeface="黑体" panose="02010609060101010101" pitchFamily="49" charset="-122"/>
              </a:rPr>
              <a:t>万；王语嫣已不再开商店，专职搞投资年入</a:t>
            </a:r>
            <a:r>
              <a:rPr lang="en-US" altLang="zh-CN" sz="2800" dirty="0" smtClean="0">
                <a:latin typeface="黑体" panose="02010609060101010101" pitchFamily="49" charset="-122"/>
                <a:ea typeface="黑体" panose="02010609060101010101" pitchFamily="49" charset="-122"/>
              </a:rPr>
              <a:t>15</a:t>
            </a:r>
            <a:r>
              <a:rPr lang="zh-CN" altLang="en-US" sz="2800" dirty="0" smtClean="0">
                <a:latin typeface="黑体" panose="02010609060101010101" pitchFamily="49" charset="-122"/>
                <a:ea typeface="黑体" panose="02010609060101010101" pitchFamily="49" charset="-122"/>
              </a:rPr>
              <a:t>万。阳顶天博士毕业，用手中专利与人合股开公司年入</a:t>
            </a:r>
            <a:r>
              <a:rPr lang="en-US" altLang="zh-CN" sz="2800" dirty="0" smtClean="0">
                <a:latin typeface="黑体" panose="02010609060101010101" pitchFamily="49" charset="-122"/>
                <a:ea typeface="黑体" panose="02010609060101010101" pitchFamily="49" charset="-122"/>
              </a:rPr>
              <a:t>30</a:t>
            </a:r>
            <a:r>
              <a:rPr lang="zh-CN" altLang="en-US" sz="2800" dirty="0" smtClean="0">
                <a:latin typeface="黑体" panose="02010609060101010101" pitchFamily="49" charset="-122"/>
                <a:ea typeface="黑体" panose="02010609060101010101" pitchFamily="49" charset="-122"/>
              </a:rPr>
              <a:t>多万；魏璎珞头脑灵活，带领一个</a:t>
            </a:r>
            <a:r>
              <a:rPr lang="en-US" altLang="zh-CN" sz="2800" dirty="0" smtClean="0">
                <a:latin typeface="黑体" panose="02010609060101010101" pitchFamily="49" charset="-122"/>
                <a:ea typeface="黑体" panose="02010609060101010101" pitchFamily="49" charset="-122"/>
              </a:rPr>
              <a:t>10</a:t>
            </a:r>
            <a:r>
              <a:rPr lang="zh-CN" altLang="en-US" sz="2800" dirty="0" smtClean="0">
                <a:latin typeface="黑体" panose="02010609060101010101" pitchFamily="49" charset="-122"/>
                <a:ea typeface="黑体" panose="02010609060101010101" pitchFamily="49" charset="-122"/>
              </a:rPr>
              <a:t>人团队投资</a:t>
            </a:r>
            <a:r>
              <a:rPr lang="en-US" altLang="zh-CN" sz="2800" dirty="0" smtClean="0">
                <a:latin typeface="黑体" panose="02010609060101010101" pitchFamily="49" charset="-122"/>
                <a:ea typeface="黑体" panose="02010609060101010101" pitchFamily="49" charset="-122"/>
              </a:rPr>
              <a:t>10</a:t>
            </a:r>
            <a:r>
              <a:rPr lang="zh-CN" altLang="en-US" sz="2800" dirty="0" smtClean="0">
                <a:latin typeface="黑体" panose="02010609060101010101" pitchFamily="49" charset="-122"/>
                <a:ea typeface="黑体" panose="02010609060101010101" pitchFamily="49" charset="-122"/>
              </a:rPr>
              <a:t>万在天猫开海淘店，年入</a:t>
            </a:r>
            <a:r>
              <a:rPr lang="en-US" altLang="zh-CN" sz="2800" dirty="0" smtClean="0">
                <a:latin typeface="黑体" panose="02010609060101010101" pitchFamily="49" charset="-122"/>
                <a:ea typeface="黑体" panose="02010609060101010101" pitchFamily="49" charset="-122"/>
              </a:rPr>
              <a:t>20</a:t>
            </a:r>
            <a:r>
              <a:rPr lang="zh-CN" altLang="en-US" sz="2800" dirty="0" smtClean="0">
                <a:latin typeface="黑体" panose="02010609060101010101" pitchFamily="49" charset="-122"/>
                <a:ea typeface="黑体" panose="02010609060101010101" pitchFamily="49" charset="-122"/>
              </a:rPr>
              <a:t>多万。郭靖老两口由于年事已高，把自己承包的</a:t>
            </a:r>
            <a:r>
              <a:rPr lang="en-US" altLang="zh-CN" sz="2800" dirty="0" smtClean="0">
                <a:latin typeface="黑体" panose="02010609060101010101" pitchFamily="49" charset="-122"/>
                <a:ea typeface="黑体" panose="02010609060101010101" pitchFamily="49" charset="-122"/>
              </a:rPr>
              <a:t>8</a:t>
            </a:r>
            <a:r>
              <a:rPr lang="zh-CN" altLang="en-US" sz="2800" dirty="0" smtClean="0">
                <a:latin typeface="黑体" panose="02010609060101010101" pitchFamily="49" charset="-122"/>
                <a:ea typeface="黑体" panose="02010609060101010101" pitchFamily="49" charset="-122"/>
              </a:rPr>
              <a:t>亩地以每</a:t>
            </a:r>
            <a:r>
              <a:rPr lang="zh-CN" altLang="en-US" sz="2800" dirty="0">
                <a:latin typeface="黑体" panose="02010609060101010101" pitchFamily="49" charset="-122"/>
                <a:ea typeface="黑体" panose="02010609060101010101" pitchFamily="49" charset="-122"/>
              </a:rPr>
              <a:t>亩每年</a:t>
            </a:r>
            <a:r>
              <a:rPr lang="en-US" altLang="zh-CN" sz="2800" dirty="0">
                <a:latin typeface="黑体" panose="02010609060101010101" pitchFamily="49" charset="-122"/>
                <a:ea typeface="黑体" panose="02010609060101010101" pitchFamily="49" charset="-122"/>
              </a:rPr>
              <a:t>1300</a:t>
            </a:r>
            <a:r>
              <a:rPr lang="zh-CN" altLang="en-US" sz="2800" dirty="0">
                <a:latin typeface="黑体" panose="02010609060101010101" pitchFamily="49" charset="-122"/>
                <a:ea typeface="黑体" panose="02010609060101010101" pitchFamily="49" charset="-122"/>
              </a:rPr>
              <a:t>元</a:t>
            </a:r>
            <a:r>
              <a:rPr lang="zh-CN" altLang="en-US" sz="2800" dirty="0" smtClean="0">
                <a:latin typeface="黑体" panose="02010609060101010101" pitchFamily="49" charset="-122"/>
                <a:ea typeface="黑体" panose="02010609060101010101" pitchFamily="49" charset="-122"/>
              </a:rPr>
              <a:t>流的价格转给了一家绿色农产品公司，留下了</a:t>
            </a:r>
            <a:r>
              <a:rPr lang="en-US" altLang="zh-CN" sz="2800" dirty="0" smtClean="0">
                <a:latin typeface="黑体" panose="02010609060101010101" pitchFamily="49" charset="-122"/>
                <a:ea typeface="黑体" panose="02010609060101010101" pitchFamily="49" charset="-122"/>
              </a:rPr>
              <a:t>2</a:t>
            </a:r>
            <a:r>
              <a:rPr lang="zh-CN" altLang="en-US" sz="2800" dirty="0" smtClean="0">
                <a:latin typeface="黑体" panose="02010609060101010101" pitchFamily="49" charset="-122"/>
                <a:ea typeface="黑体" panose="02010609060101010101" pitchFamily="49" charset="-122"/>
              </a:rPr>
              <a:t>亩自己耕种，权做锻炼，还能收入</a:t>
            </a:r>
            <a:r>
              <a:rPr lang="en-US" altLang="zh-CN" sz="2800" dirty="0" smtClean="0">
                <a:latin typeface="黑体" panose="02010609060101010101" pitchFamily="49" charset="-122"/>
                <a:ea typeface="黑体" panose="02010609060101010101" pitchFamily="49" charset="-122"/>
              </a:rPr>
              <a:t>3000</a:t>
            </a:r>
            <a:r>
              <a:rPr lang="zh-CN" altLang="en-US" sz="2800" dirty="0" smtClean="0">
                <a:latin typeface="黑体" panose="02010609060101010101" pitchFamily="49" charset="-122"/>
                <a:ea typeface="黑体" panose="02010609060101010101" pitchFamily="49" charset="-122"/>
              </a:rPr>
              <a:t>元。</a:t>
            </a:r>
            <a:endParaRPr lang="en-US" altLang="zh-CN" sz="2800" dirty="0" smtClean="0">
              <a:latin typeface="黑体" panose="02010609060101010101" pitchFamily="49" charset="-122"/>
              <a:ea typeface="黑体" panose="02010609060101010101" pitchFamily="49" charset="-122"/>
            </a:endParaRPr>
          </a:p>
        </p:txBody>
      </p:sp>
      <p:sp>
        <p:nvSpPr>
          <p:cNvPr id="6" name="Rectangle 3"/>
          <p:cNvSpPr>
            <a:spLocks noGrp="1" noChangeArrowheads="1"/>
          </p:cNvSpPr>
          <p:nvPr>
            <p:ph type="title"/>
          </p:nvPr>
        </p:nvSpPr>
        <p:spPr>
          <a:xfrm>
            <a:off x="539750" y="5203571"/>
            <a:ext cx="8439150" cy="536575"/>
          </a:xfrm>
          <a:noFill/>
          <a:ln>
            <a:headEnd/>
            <a:tailEnd/>
          </a:ln>
        </p:spPr>
        <p:style>
          <a:lnRef idx="2">
            <a:schemeClr val="accent1"/>
          </a:lnRef>
          <a:fillRef idx="1">
            <a:schemeClr val="lt1"/>
          </a:fillRef>
          <a:effectRef idx="0">
            <a:schemeClr val="accent1"/>
          </a:effectRef>
          <a:fontRef idx="minor">
            <a:schemeClr val="dk1"/>
          </a:fontRef>
        </p:style>
        <p:txBody>
          <a:bodyPr>
            <a:normAutofit/>
          </a:bodyPr>
          <a:lstStyle/>
          <a:p>
            <a:r>
              <a:rPr lang="zh-CN" altLang="en-US" sz="2800" dirty="0" smtClean="0">
                <a:solidFill>
                  <a:srgbClr val="FF0000"/>
                </a:solidFill>
                <a:latin typeface="黑体" panose="02010609060101010101" pitchFamily="49" charset="-122"/>
                <a:ea typeface="黑体" panose="02010609060101010101" pitchFamily="49" charset="-122"/>
              </a:rPr>
              <a:t>思考：我不再那么固执的问你问题，自己问自己答吧。</a:t>
            </a:r>
            <a:endParaRPr lang="zh-CN" altLang="en-US" sz="2800" dirty="0">
              <a:solidFill>
                <a:srgbClr val="FF0000"/>
              </a:solidFill>
              <a:latin typeface="黑体" panose="02010609060101010101" pitchFamily="49" charset="-122"/>
              <a:ea typeface="黑体" panose="02010609060101010101" pitchFamily="49" charset="-122"/>
            </a:endParaRPr>
          </a:p>
        </p:txBody>
      </p:sp>
      <p:grpSp>
        <p:nvGrpSpPr>
          <p:cNvPr id="4" name="组合 3"/>
          <p:cNvGrpSpPr/>
          <p:nvPr/>
        </p:nvGrpSpPr>
        <p:grpSpPr>
          <a:xfrm>
            <a:off x="0" y="1"/>
            <a:ext cx="1689100" cy="482600"/>
            <a:chOff x="0" y="1"/>
            <a:chExt cx="1689100" cy="48260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8333"/>
            <a:stretch/>
          </p:blipFill>
          <p:spPr>
            <a:xfrm>
              <a:off x="0" y="1"/>
              <a:ext cx="517698" cy="482600"/>
            </a:xfrm>
            <a:prstGeom prst="rect">
              <a:avLst/>
            </a:prstGeom>
          </p:spPr>
        </p:pic>
        <p:sp>
          <p:nvSpPr>
            <p:cNvPr id="8" name="矩形 7"/>
            <p:cNvSpPr/>
            <p:nvPr/>
          </p:nvSpPr>
          <p:spPr>
            <a:xfrm>
              <a:off x="501650" y="57869"/>
              <a:ext cx="118745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spcBef>
                  <a:spcPct val="20000"/>
                </a:spcBef>
                <a:buClr>
                  <a:schemeClr val="hlink"/>
                </a:buClr>
                <a:buSzPct val="70000"/>
                <a:buFont typeface="Wingdings" panose="05000000000000000000" pitchFamily="2" charset="2"/>
                <a:buNone/>
              </a:pPr>
              <a:r>
                <a:rPr lang="zh-CN" altLang="en-US" sz="2400" dirty="0" smtClean="0">
                  <a:solidFill>
                    <a:srgbClr val="00B05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镜头四</a:t>
              </a:r>
              <a:endParaRPr lang="zh-CN" altLang="en-US" sz="2400" dirty="0">
                <a:solidFill>
                  <a:srgbClr val="00B05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spTree>
    <p:extLst>
      <p:ext uri="{BB962C8B-B14F-4D97-AF65-F5344CB8AC3E}">
        <p14:creationId xmlns:p14="http://schemas.microsoft.com/office/powerpoint/2010/main" val="300162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01850" y="2193547"/>
            <a:ext cx="2216150" cy="23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spcBef>
                <a:spcPct val="20000"/>
              </a:spcBef>
              <a:buClr>
                <a:schemeClr val="hlink"/>
              </a:buClr>
              <a:buSzPct val="70000"/>
              <a:buFont typeface="Wingdings" panose="05000000000000000000" pitchFamily="2" charset="2"/>
              <a:buNone/>
            </a:pPr>
            <a:r>
              <a:rPr lang="zh-CN" altLang="en-US" sz="2800" dirty="0" smtClean="0">
                <a:latin typeface="黑体" panose="02010609060101010101" pitchFamily="49" charset="-122"/>
                <a:ea typeface="黑体" panose="02010609060101010101" pitchFamily="49" charset="-122"/>
              </a:rPr>
              <a:t>郭靖老两口：</a:t>
            </a:r>
            <a:endParaRPr lang="en-US" altLang="zh-CN" sz="2800" dirty="0" smtClean="0">
              <a:latin typeface="黑体" panose="02010609060101010101" pitchFamily="49" charset="-122"/>
              <a:ea typeface="黑体" panose="02010609060101010101" pitchFamily="49" charset="-122"/>
            </a:endParaRPr>
          </a:p>
          <a:p>
            <a:pPr>
              <a:lnSpc>
                <a:spcPct val="90000"/>
              </a:lnSpc>
              <a:spcBef>
                <a:spcPct val="20000"/>
              </a:spcBef>
              <a:buClr>
                <a:schemeClr val="hlink"/>
              </a:buClr>
              <a:buSzPct val="70000"/>
              <a:buFont typeface="Wingdings" panose="05000000000000000000" pitchFamily="2" charset="2"/>
              <a:buNone/>
            </a:pPr>
            <a:r>
              <a:rPr lang="zh-CN" altLang="en-US" sz="2800" dirty="0">
                <a:latin typeface="黑体" panose="02010609060101010101" pitchFamily="49" charset="-122"/>
                <a:ea typeface="黑体" panose="02010609060101010101" pitchFamily="49" charset="-122"/>
              </a:rPr>
              <a:t>郭破</a:t>
            </a:r>
            <a:r>
              <a:rPr lang="zh-CN" altLang="en-US" sz="2800" dirty="0" smtClean="0">
                <a:latin typeface="黑体" panose="02010609060101010101" pitchFamily="49" charset="-122"/>
                <a:ea typeface="黑体" panose="02010609060101010101" pitchFamily="49" charset="-122"/>
              </a:rPr>
              <a:t>虏：</a:t>
            </a:r>
            <a:endParaRPr lang="en-US" altLang="zh-CN" sz="2800" dirty="0" smtClean="0">
              <a:latin typeface="黑体" panose="02010609060101010101" pitchFamily="49" charset="-122"/>
              <a:ea typeface="黑体" panose="02010609060101010101" pitchFamily="49" charset="-122"/>
            </a:endParaRPr>
          </a:p>
          <a:p>
            <a:pPr>
              <a:lnSpc>
                <a:spcPct val="90000"/>
              </a:lnSpc>
              <a:spcBef>
                <a:spcPct val="20000"/>
              </a:spcBef>
              <a:buClr>
                <a:schemeClr val="hlink"/>
              </a:buClr>
              <a:buSzPct val="70000"/>
              <a:buFont typeface="Wingdings" panose="05000000000000000000" pitchFamily="2" charset="2"/>
              <a:buNone/>
            </a:pPr>
            <a:r>
              <a:rPr lang="zh-CN" altLang="en-US" sz="2800" dirty="0" smtClean="0">
                <a:latin typeface="黑体" panose="02010609060101010101" pitchFamily="49" charset="-122"/>
                <a:ea typeface="黑体" panose="02010609060101010101" pitchFamily="49" charset="-122"/>
              </a:rPr>
              <a:t>王语嫣：</a:t>
            </a:r>
            <a:endParaRPr lang="en-US" altLang="zh-CN" sz="2800" dirty="0" smtClean="0">
              <a:latin typeface="黑体" panose="02010609060101010101" pitchFamily="49" charset="-122"/>
              <a:ea typeface="黑体" panose="02010609060101010101" pitchFamily="49" charset="-122"/>
            </a:endParaRPr>
          </a:p>
          <a:p>
            <a:pPr>
              <a:lnSpc>
                <a:spcPct val="90000"/>
              </a:lnSpc>
              <a:spcBef>
                <a:spcPct val="20000"/>
              </a:spcBef>
              <a:buClr>
                <a:schemeClr val="hlink"/>
              </a:buClr>
              <a:buSzPct val="70000"/>
              <a:buFont typeface="Wingdings" panose="05000000000000000000" pitchFamily="2" charset="2"/>
              <a:buNone/>
            </a:pPr>
            <a:r>
              <a:rPr lang="zh-CN" altLang="en-US" sz="2800" dirty="0">
                <a:latin typeface="黑体" panose="02010609060101010101" pitchFamily="49" charset="-122"/>
                <a:ea typeface="黑体" panose="02010609060101010101" pitchFamily="49" charset="-122"/>
              </a:rPr>
              <a:t>阳</a:t>
            </a:r>
            <a:r>
              <a:rPr lang="zh-CN" altLang="en-US" sz="2800" dirty="0" smtClean="0">
                <a:latin typeface="黑体" panose="02010609060101010101" pitchFamily="49" charset="-122"/>
                <a:ea typeface="黑体" panose="02010609060101010101" pitchFamily="49" charset="-122"/>
              </a:rPr>
              <a:t>顶天：</a:t>
            </a:r>
            <a:endParaRPr lang="en-US" altLang="zh-CN" sz="2800" dirty="0" smtClean="0">
              <a:latin typeface="黑体" panose="02010609060101010101" pitchFamily="49" charset="-122"/>
              <a:ea typeface="黑体" panose="02010609060101010101" pitchFamily="49" charset="-122"/>
            </a:endParaRPr>
          </a:p>
          <a:p>
            <a:pPr>
              <a:lnSpc>
                <a:spcPct val="90000"/>
              </a:lnSpc>
              <a:spcBef>
                <a:spcPct val="20000"/>
              </a:spcBef>
              <a:buClr>
                <a:schemeClr val="hlink"/>
              </a:buClr>
              <a:buSzPct val="70000"/>
              <a:buFont typeface="Wingdings" panose="05000000000000000000" pitchFamily="2" charset="2"/>
              <a:buNone/>
            </a:pPr>
            <a:r>
              <a:rPr lang="zh-CN" altLang="en-US" sz="2800" dirty="0" smtClean="0">
                <a:latin typeface="黑体" panose="02010609060101010101" pitchFamily="49" charset="-122"/>
                <a:ea typeface="黑体" panose="02010609060101010101" pitchFamily="49" charset="-122"/>
              </a:rPr>
              <a:t>魏璎珞：</a:t>
            </a:r>
            <a:endParaRPr lang="zh-CN" altLang="en-US" sz="2800" dirty="0">
              <a:latin typeface="黑体" panose="02010609060101010101" pitchFamily="49" charset="-122"/>
              <a:ea typeface="黑体" panose="02010609060101010101" pitchFamily="49" charset="-122"/>
            </a:endParaRPr>
          </a:p>
        </p:txBody>
      </p:sp>
      <p:sp>
        <p:nvSpPr>
          <p:cNvPr id="5" name="矩形 4"/>
          <p:cNvSpPr/>
          <p:nvPr/>
        </p:nvSpPr>
        <p:spPr>
          <a:xfrm>
            <a:off x="4318000" y="2193547"/>
            <a:ext cx="5105400" cy="23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spcBef>
                <a:spcPct val="20000"/>
              </a:spcBef>
              <a:buClr>
                <a:schemeClr val="hlink"/>
              </a:buClr>
              <a:buSzPct val="70000"/>
              <a:buFont typeface="Wingdings" panose="05000000000000000000" pitchFamily="2" charset="2"/>
              <a:buNone/>
            </a:pPr>
            <a:r>
              <a:rPr lang="zh-CN" altLang="en-US" sz="2800" dirty="0" smtClean="0">
                <a:solidFill>
                  <a:srgbClr val="0070C0"/>
                </a:solidFill>
                <a:latin typeface="黑体" panose="02010609060101010101" pitchFamily="49" charset="-122"/>
                <a:ea typeface="黑体" panose="02010609060101010101" pitchFamily="49" charset="-122"/>
              </a:rPr>
              <a:t>按劳分配、</a:t>
            </a:r>
            <a:r>
              <a:rPr lang="zh-CN" altLang="en-US" sz="2800" dirty="0">
                <a:solidFill>
                  <a:srgbClr val="0070C0"/>
                </a:solidFill>
                <a:latin typeface="黑体" panose="02010609060101010101" pitchFamily="49" charset="-122"/>
                <a:ea typeface="黑体" panose="02010609060101010101" pitchFamily="49" charset="-122"/>
              </a:rPr>
              <a:t>按生产要素</a:t>
            </a:r>
            <a:r>
              <a:rPr lang="en-US" altLang="zh-CN" sz="2800" dirty="0" smtClean="0">
                <a:solidFill>
                  <a:srgbClr val="0070C0"/>
                </a:solidFill>
                <a:latin typeface="黑体" panose="02010609060101010101" pitchFamily="49" charset="-122"/>
                <a:ea typeface="黑体" panose="02010609060101010101" pitchFamily="49" charset="-122"/>
              </a:rPr>
              <a:t>-</a:t>
            </a:r>
            <a:r>
              <a:rPr lang="zh-CN" altLang="en-US" sz="2800" dirty="0" smtClean="0">
                <a:solidFill>
                  <a:srgbClr val="0070C0"/>
                </a:solidFill>
                <a:latin typeface="黑体" panose="02010609060101010101" pitchFamily="49" charset="-122"/>
                <a:ea typeface="黑体" panose="02010609060101010101" pitchFamily="49" charset="-122"/>
              </a:rPr>
              <a:t>土地</a:t>
            </a:r>
            <a:endParaRPr lang="en-US" altLang="zh-CN" sz="2800" dirty="0" smtClean="0">
              <a:solidFill>
                <a:srgbClr val="0070C0"/>
              </a:solidFill>
              <a:latin typeface="黑体" panose="02010609060101010101" pitchFamily="49" charset="-122"/>
              <a:ea typeface="黑体" panose="02010609060101010101" pitchFamily="49" charset="-122"/>
            </a:endParaRPr>
          </a:p>
          <a:p>
            <a:pPr>
              <a:lnSpc>
                <a:spcPct val="90000"/>
              </a:lnSpc>
              <a:spcBef>
                <a:spcPct val="20000"/>
              </a:spcBef>
              <a:buClr>
                <a:schemeClr val="hlink"/>
              </a:buClr>
              <a:buSzPct val="70000"/>
              <a:buFont typeface="Wingdings" panose="05000000000000000000" pitchFamily="2" charset="2"/>
              <a:buNone/>
            </a:pPr>
            <a:r>
              <a:rPr lang="zh-CN" altLang="en-US" sz="2800" dirty="0" smtClean="0">
                <a:solidFill>
                  <a:srgbClr val="0070C0"/>
                </a:solidFill>
                <a:latin typeface="黑体" panose="02010609060101010101" pitchFamily="49" charset="-122"/>
                <a:ea typeface="黑体" panose="02010609060101010101" pitchFamily="49" charset="-122"/>
              </a:rPr>
              <a:t>按生产要素</a:t>
            </a:r>
            <a:r>
              <a:rPr lang="en-US" altLang="zh-CN" sz="2800" dirty="0" smtClean="0">
                <a:solidFill>
                  <a:srgbClr val="0070C0"/>
                </a:solidFill>
                <a:latin typeface="黑体" panose="02010609060101010101" pitchFamily="49" charset="-122"/>
                <a:ea typeface="黑体" panose="02010609060101010101" pitchFamily="49" charset="-122"/>
              </a:rPr>
              <a:t>-</a:t>
            </a:r>
            <a:r>
              <a:rPr lang="zh-CN" altLang="en-US" sz="2800" dirty="0" smtClean="0">
                <a:solidFill>
                  <a:srgbClr val="0070C0"/>
                </a:solidFill>
                <a:latin typeface="黑体" panose="02010609060101010101" pitchFamily="49" charset="-122"/>
                <a:ea typeface="黑体" panose="02010609060101010101" pitchFamily="49" charset="-122"/>
              </a:rPr>
              <a:t>管理</a:t>
            </a:r>
            <a:endParaRPr lang="en-US" altLang="zh-CN" sz="2800" dirty="0" smtClean="0">
              <a:solidFill>
                <a:srgbClr val="0070C0"/>
              </a:solidFill>
              <a:latin typeface="黑体" panose="02010609060101010101" pitchFamily="49" charset="-122"/>
              <a:ea typeface="黑体" panose="02010609060101010101" pitchFamily="49" charset="-122"/>
            </a:endParaRPr>
          </a:p>
          <a:p>
            <a:pPr>
              <a:lnSpc>
                <a:spcPct val="90000"/>
              </a:lnSpc>
              <a:spcBef>
                <a:spcPct val="20000"/>
              </a:spcBef>
              <a:buClr>
                <a:schemeClr val="hlink"/>
              </a:buClr>
              <a:buSzPct val="70000"/>
              <a:buFont typeface="Wingdings" panose="05000000000000000000" pitchFamily="2" charset="2"/>
              <a:buNone/>
            </a:pPr>
            <a:r>
              <a:rPr lang="zh-CN" altLang="en-US" sz="2800" dirty="0">
                <a:solidFill>
                  <a:srgbClr val="0070C0"/>
                </a:solidFill>
                <a:latin typeface="黑体" panose="02010609060101010101" pitchFamily="49" charset="-122"/>
                <a:ea typeface="黑体" panose="02010609060101010101" pitchFamily="49" charset="-122"/>
              </a:rPr>
              <a:t>按生产</a:t>
            </a:r>
            <a:r>
              <a:rPr lang="zh-CN" altLang="en-US" sz="2800" dirty="0" smtClean="0">
                <a:solidFill>
                  <a:srgbClr val="0070C0"/>
                </a:solidFill>
                <a:latin typeface="黑体" panose="02010609060101010101" pitchFamily="49" charset="-122"/>
                <a:ea typeface="黑体" panose="02010609060101010101" pitchFamily="49" charset="-122"/>
              </a:rPr>
              <a:t>要素</a:t>
            </a:r>
            <a:r>
              <a:rPr lang="en-US" altLang="zh-CN" sz="2800" dirty="0" smtClean="0">
                <a:solidFill>
                  <a:srgbClr val="0070C0"/>
                </a:solidFill>
                <a:latin typeface="黑体" panose="02010609060101010101" pitchFamily="49" charset="-122"/>
                <a:ea typeface="黑体" panose="02010609060101010101" pitchFamily="49" charset="-122"/>
              </a:rPr>
              <a:t>-</a:t>
            </a:r>
            <a:r>
              <a:rPr lang="zh-CN" altLang="en-US" sz="2800" dirty="0" smtClean="0">
                <a:solidFill>
                  <a:srgbClr val="0070C0"/>
                </a:solidFill>
                <a:latin typeface="黑体" panose="02010609060101010101" pitchFamily="49" charset="-122"/>
                <a:ea typeface="黑体" panose="02010609060101010101" pitchFamily="49" charset="-122"/>
              </a:rPr>
              <a:t>资本</a:t>
            </a:r>
            <a:endParaRPr lang="en-US" altLang="zh-CN" sz="2800" dirty="0" smtClean="0">
              <a:solidFill>
                <a:srgbClr val="0070C0"/>
              </a:solidFill>
              <a:latin typeface="黑体" panose="02010609060101010101" pitchFamily="49" charset="-122"/>
              <a:ea typeface="黑体" panose="02010609060101010101" pitchFamily="49" charset="-122"/>
            </a:endParaRPr>
          </a:p>
          <a:p>
            <a:pPr>
              <a:lnSpc>
                <a:spcPct val="90000"/>
              </a:lnSpc>
              <a:spcBef>
                <a:spcPct val="20000"/>
              </a:spcBef>
              <a:buClr>
                <a:schemeClr val="hlink"/>
              </a:buClr>
              <a:buSzPct val="70000"/>
            </a:pPr>
            <a:r>
              <a:rPr lang="zh-CN" altLang="en-US" sz="2800" dirty="0">
                <a:solidFill>
                  <a:srgbClr val="0070C0"/>
                </a:solidFill>
                <a:latin typeface="黑体" panose="02010609060101010101" pitchFamily="49" charset="-122"/>
                <a:ea typeface="黑体" panose="02010609060101010101" pitchFamily="49" charset="-122"/>
              </a:rPr>
              <a:t>按生产要素</a:t>
            </a:r>
            <a:r>
              <a:rPr lang="en-US" altLang="zh-CN" sz="2800" dirty="0" smtClean="0">
                <a:solidFill>
                  <a:srgbClr val="0070C0"/>
                </a:solidFill>
                <a:latin typeface="黑体" panose="02010609060101010101" pitchFamily="49" charset="-122"/>
                <a:ea typeface="黑体" panose="02010609060101010101" pitchFamily="49" charset="-122"/>
              </a:rPr>
              <a:t>-</a:t>
            </a:r>
            <a:r>
              <a:rPr lang="zh-CN" altLang="en-US" sz="2800" dirty="0" smtClean="0">
                <a:solidFill>
                  <a:srgbClr val="0070C0"/>
                </a:solidFill>
                <a:latin typeface="黑体" panose="02010609060101010101" pitchFamily="49" charset="-122"/>
                <a:ea typeface="黑体" panose="02010609060101010101" pitchFamily="49" charset="-122"/>
              </a:rPr>
              <a:t>技术</a:t>
            </a:r>
            <a:endParaRPr lang="en-US" altLang="zh-CN" sz="2800" dirty="0" smtClean="0">
              <a:solidFill>
                <a:srgbClr val="0070C0"/>
              </a:solidFill>
              <a:latin typeface="黑体" panose="02010609060101010101" pitchFamily="49" charset="-122"/>
              <a:ea typeface="黑体" panose="02010609060101010101" pitchFamily="49" charset="-122"/>
            </a:endParaRPr>
          </a:p>
          <a:p>
            <a:pPr>
              <a:lnSpc>
                <a:spcPct val="90000"/>
              </a:lnSpc>
              <a:spcBef>
                <a:spcPct val="20000"/>
              </a:spcBef>
              <a:buClr>
                <a:schemeClr val="hlink"/>
              </a:buClr>
              <a:buSzPct val="70000"/>
            </a:pPr>
            <a:r>
              <a:rPr lang="zh-CN" altLang="en-US" sz="2800" dirty="0">
                <a:solidFill>
                  <a:srgbClr val="0070C0"/>
                </a:solidFill>
                <a:latin typeface="黑体" panose="02010609060101010101" pitchFamily="49" charset="-122"/>
                <a:ea typeface="黑体" panose="02010609060101010101" pitchFamily="49" charset="-122"/>
              </a:rPr>
              <a:t>按生产要素</a:t>
            </a:r>
            <a:r>
              <a:rPr lang="en-US" altLang="zh-CN" sz="2800" dirty="0">
                <a:solidFill>
                  <a:srgbClr val="0070C0"/>
                </a:solidFill>
                <a:latin typeface="黑体" panose="02010609060101010101" pitchFamily="49" charset="-122"/>
                <a:ea typeface="黑体" panose="02010609060101010101" pitchFamily="49" charset="-122"/>
              </a:rPr>
              <a:t>-</a:t>
            </a:r>
            <a:r>
              <a:rPr lang="zh-CN" altLang="en-US" sz="2800" dirty="0" smtClean="0">
                <a:solidFill>
                  <a:srgbClr val="0070C0"/>
                </a:solidFill>
                <a:latin typeface="黑体" panose="02010609060101010101" pitchFamily="49" charset="-122"/>
                <a:ea typeface="黑体" panose="02010609060101010101" pitchFamily="49" charset="-122"/>
              </a:rPr>
              <a:t>管理、资本</a:t>
            </a:r>
            <a:endParaRPr lang="zh-CN" altLang="en-US" sz="2800" dirty="0">
              <a:solidFill>
                <a:srgbClr val="0070C0"/>
              </a:solidFill>
              <a:latin typeface="黑体" panose="02010609060101010101" pitchFamily="49" charset="-122"/>
              <a:ea typeface="黑体" panose="02010609060101010101" pitchFamily="49" charset="-122"/>
            </a:endParaRPr>
          </a:p>
        </p:txBody>
      </p:sp>
      <p:sp>
        <p:nvSpPr>
          <p:cNvPr id="6" name="矩形 5"/>
          <p:cNvSpPr/>
          <p:nvPr/>
        </p:nvSpPr>
        <p:spPr>
          <a:xfrm>
            <a:off x="1263650" y="811181"/>
            <a:ext cx="6955750" cy="461665"/>
          </a:xfrm>
          <a:prstGeom prst="rect">
            <a:avLst/>
          </a:prstGeom>
        </p:spPr>
        <p:txBody>
          <a:bodyPr wrap="none">
            <a:spAutoFit/>
          </a:bodyPr>
          <a:lstStyle/>
          <a:p>
            <a:r>
              <a:rPr lang="zh-CN" altLang="zh-CN" sz="2400" dirty="0">
                <a:solidFill>
                  <a:srgbClr val="000000"/>
                </a:solidFill>
                <a:ea typeface="黑体" panose="02010609060101010101" pitchFamily="49" charset="-122"/>
                <a:cs typeface="Times New Roman" panose="02020603050405020304" pitchFamily="18" charset="0"/>
              </a:rPr>
              <a:t>收入增加</a:t>
            </a:r>
            <a:r>
              <a:rPr lang="zh-CN" altLang="zh-CN" sz="2400" dirty="0" smtClean="0">
                <a:solidFill>
                  <a:srgbClr val="000000"/>
                </a:solidFill>
                <a:ea typeface="黑体" panose="02010609060101010101" pitchFamily="49" charset="-122"/>
                <a:cs typeface="Times New Roman" panose="02020603050405020304" pitchFamily="18" charset="0"/>
              </a:rPr>
              <a:t>幅度</a:t>
            </a:r>
            <a:r>
              <a:rPr lang="zh-CN" altLang="en-US" sz="2400" dirty="0" smtClean="0">
                <a:solidFill>
                  <a:srgbClr val="000000"/>
                </a:solidFill>
                <a:ea typeface="黑体" panose="02010609060101010101" pitchFamily="49" charset="-122"/>
                <a:cs typeface="Times New Roman" panose="02020603050405020304" pitchFamily="18" charset="0"/>
              </a:rPr>
              <a:t>很</a:t>
            </a:r>
            <a:r>
              <a:rPr lang="zh-CN" altLang="zh-CN" sz="2400" dirty="0" smtClean="0">
                <a:solidFill>
                  <a:srgbClr val="000000"/>
                </a:solidFill>
                <a:ea typeface="黑体" panose="02010609060101010101" pitchFamily="49" charset="-122"/>
                <a:cs typeface="Times New Roman" panose="02020603050405020304" pitchFamily="18" charset="0"/>
              </a:rPr>
              <a:t>大，</a:t>
            </a:r>
            <a:r>
              <a:rPr lang="zh-CN" altLang="en-US" sz="2400" dirty="0" smtClean="0">
                <a:solidFill>
                  <a:srgbClr val="000000"/>
                </a:solidFill>
                <a:ea typeface="黑体" panose="02010609060101010101" pitchFamily="49" charset="-122"/>
                <a:cs typeface="Times New Roman" panose="02020603050405020304" pitchFamily="18" charset="0"/>
              </a:rPr>
              <a:t>从分配制度上看</a:t>
            </a:r>
            <a:r>
              <a:rPr lang="zh-CN" altLang="zh-CN" sz="2400" dirty="0" smtClean="0">
                <a:solidFill>
                  <a:srgbClr val="000000"/>
                </a:solidFill>
                <a:ea typeface="黑体" panose="02010609060101010101" pitchFamily="49" charset="-122"/>
                <a:cs typeface="Times New Roman" panose="02020603050405020304" pitchFamily="18" charset="0"/>
              </a:rPr>
              <a:t>也</a:t>
            </a:r>
            <a:r>
              <a:rPr lang="zh-CN" altLang="en-US" sz="2400" dirty="0" smtClean="0">
                <a:solidFill>
                  <a:srgbClr val="000000"/>
                </a:solidFill>
                <a:ea typeface="黑体" panose="02010609060101010101" pitchFamily="49" charset="-122"/>
                <a:cs typeface="Times New Roman" panose="02020603050405020304" pitchFamily="18" charset="0"/>
              </a:rPr>
              <a:t>更加复杂。</a:t>
            </a:r>
            <a:endParaRPr lang="zh-CN" altLang="en-US" sz="2400" dirty="0"/>
          </a:p>
        </p:txBody>
      </p:sp>
    </p:spTree>
    <p:extLst>
      <p:ext uri="{BB962C8B-B14F-4D97-AF65-F5344CB8AC3E}">
        <p14:creationId xmlns:p14="http://schemas.microsoft.com/office/powerpoint/2010/main" val="312874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16"/>
          <p:cNvGraphicFramePr>
            <a:graphicFrameLocks noGrp="1"/>
          </p:cNvGraphicFramePr>
          <p:nvPr>
            <p:ph idx="1"/>
            <p:extLst>
              <p:ext uri="{D42A27DB-BD31-4B8C-83A1-F6EECF244321}">
                <p14:modId xmlns:p14="http://schemas.microsoft.com/office/powerpoint/2010/main" val="712831358"/>
              </p:ext>
            </p:extLst>
          </p:nvPr>
        </p:nvGraphicFramePr>
        <p:xfrm>
          <a:off x="733424" y="201613"/>
          <a:ext cx="10607675" cy="4794249"/>
        </p:xfrm>
        <a:graphic>
          <a:graphicData uri="http://schemas.openxmlformats.org/drawingml/2006/table">
            <a:tbl>
              <a:tblPr/>
              <a:tblGrid>
                <a:gridCol w="1755776">
                  <a:extLst>
                    <a:ext uri="{9D8B030D-6E8A-4147-A177-3AD203B41FA5}">
                      <a16:colId xmlns:a16="http://schemas.microsoft.com/office/drawing/2014/main" val="20000"/>
                    </a:ext>
                  </a:extLst>
                </a:gridCol>
                <a:gridCol w="8851899">
                  <a:extLst>
                    <a:ext uri="{9D8B030D-6E8A-4147-A177-3AD203B41FA5}">
                      <a16:colId xmlns:a16="http://schemas.microsoft.com/office/drawing/2014/main" val="20001"/>
                    </a:ext>
                  </a:extLst>
                </a:gridCol>
              </a:tblGrid>
              <a:tr h="8229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生产要素</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              对应形式</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45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800" b="0" i="0" u="none" strike="noStrike" cap="none" normalizeH="0" baseline="0" dirty="0" smtClean="0">
                        <a:ln>
                          <a:noFill/>
                        </a:ln>
                        <a:solidFill>
                          <a:srgbClr val="0070C0"/>
                        </a:solidFill>
                        <a:effectLst/>
                        <a:latin typeface="黑体" panose="02010609060101010101" pitchFamily="49" charset="-122"/>
                        <a:ea typeface="黑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存款、债券、股票等收益，私营企业主的税后利润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9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800" b="0" i="0" u="none" strike="noStrike" cap="none" normalizeH="0" baseline="0" dirty="0" smtClean="0">
                        <a:ln>
                          <a:noFill/>
                        </a:ln>
                        <a:solidFill>
                          <a:srgbClr val="0070C0"/>
                        </a:solidFill>
                        <a:effectLst/>
                        <a:latin typeface="黑体" panose="02010609060101010101" pitchFamily="49" charset="-122"/>
                        <a:ea typeface="黑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非公有制、私有资本控股的混合所有制中劳动者的工资、奖金、津贴。</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30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800" b="0" i="0" u="none" strike="noStrike" cap="none" normalizeH="0" baseline="0" dirty="0" smtClean="0">
                        <a:ln>
                          <a:noFill/>
                        </a:ln>
                        <a:solidFill>
                          <a:srgbClr val="0070C0"/>
                        </a:solidFill>
                        <a:effectLst/>
                        <a:latin typeface="黑体" panose="02010609060101010101" pitchFamily="49" charset="-122"/>
                        <a:ea typeface="黑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技术入股、专利使用、技术转让等收入</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715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800" b="0" i="0" u="none" strike="noStrike" cap="none" normalizeH="0" baseline="0" dirty="0" smtClean="0">
                        <a:ln>
                          <a:noFill/>
                        </a:ln>
                        <a:solidFill>
                          <a:srgbClr val="0070C0"/>
                        </a:solidFill>
                        <a:effectLst/>
                        <a:latin typeface="黑体" panose="02010609060101010101" pitchFamily="49" charset="-122"/>
                        <a:ea typeface="黑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smtClean="0">
                          <a:ln>
                            <a:noFill/>
                          </a:ln>
                          <a:solidFill>
                            <a:schemeClr val="tx1"/>
                          </a:solidFill>
                          <a:effectLst/>
                          <a:latin typeface="黑体" panose="02010609060101010101" pitchFamily="49" charset="-122"/>
                          <a:ea typeface="黑体" panose="02010609060101010101" pitchFamily="49" charset="-122"/>
                        </a:rPr>
                        <a:t>凭借管理才能取得的收入</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45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800" b="0" i="0" u="none" strike="noStrike" cap="none" normalizeH="0" baseline="0" dirty="0" smtClean="0">
                        <a:ln>
                          <a:noFill/>
                        </a:ln>
                        <a:solidFill>
                          <a:srgbClr val="0070C0"/>
                        </a:solidFill>
                        <a:effectLst/>
                        <a:latin typeface="黑体" panose="02010609060101010101" pitchFamily="49" charset="-122"/>
                        <a:ea typeface="黑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提供市场信息、管理方案和问题解决方案所获得收入</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6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800" b="0" i="0" u="none" strike="noStrike" cap="none" normalizeH="0" baseline="0" dirty="0" smtClean="0">
                        <a:ln>
                          <a:noFill/>
                        </a:ln>
                        <a:solidFill>
                          <a:srgbClr val="0070C0"/>
                        </a:solidFill>
                        <a:effectLst/>
                        <a:latin typeface="黑体" panose="02010609060101010101" pitchFamily="49" charset="-122"/>
                        <a:ea typeface="黑体" panose="02010609060101010101" pitchFamily="49"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rPr>
                        <a:t>土地、房屋的租金和转让金等。</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 name="矩形 4"/>
          <p:cNvSpPr/>
          <p:nvPr/>
        </p:nvSpPr>
        <p:spPr>
          <a:xfrm>
            <a:off x="733424" y="5313363"/>
            <a:ext cx="10607674"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spcBef>
                <a:spcPct val="20000"/>
              </a:spcBef>
              <a:buClr>
                <a:schemeClr val="hlink"/>
              </a:buClr>
              <a:buSzPct val="70000"/>
              <a:buFont typeface="Wingdings" panose="05000000000000000000" pitchFamily="2" charset="2"/>
              <a:buNone/>
            </a:pPr>
            <a:r>
              <a:rPr lang="zh-CN" altLang="en-US" sz="2800" dirty="0" smtClean="0">
                <a:latin typeface="黑体" panose="02010609060101010101" pitchFamily="49" charset="-122"/>
                <a:ea typeface="黑体" panose="02010609060101010101" pitchFamily="49" charset="-122"/>
              </a:rPr>
              <a:t>在中国特色</a:t>
            </a:r>
            <a:r>
              <a:rPr lang="zh-CN" altLang="en-US" sz="2800" dirty="0" smtClean="0">
                <a:latin typeface="黑体" panose="02010609060101010101" pitchFamily="49" charset="-122"/>
                <a:ea typeface="黑体" panose="02010609060101010101" pitchFamily="49" charset="-122"/>
              </a:rPr>
              <a:t>社会主义建设</a:t>
            </a:r>
            <a:r>
              <a:rPr lang="zh-CN" altLang="en-US" sz="2800" dirty="0">
                <a:latin typeface="黑体" panose="02010609060101010101" pitchFamily="49" charset="-122"/>
                <a:ea typeface="黑体" panose="02010609060101010101" pitchFamily="49" charset="-122"/>
              </a:rPr>
              <a:t>的</a:t>
            </a:r>
            <a:r>
              <a:rPr lang="zh-CN" altLang="en-US" sz="2800" dirty="0" smtClean="0">
                <a:latin typeface="黑体" panose="02010609060101010101" pitchFamily="49" charset="-122"/>
                <a:ea typeface="黑体" panose="02010609060101010101" pitchFamily="49" charset="-122"/>
              </a:rPr>
              <a:t>进程</a:t>
            </a:r>
            <a:r>
              <a:rPr lang="zh-CN" altLang="en-US" sz="2800" dirty="0" smtClean="0">
                <a:latin typeface="黑体" panose="02010609060101010101" pitchFamily="49" charset="-122"/>
                <a:ea typeface="黑体" panose="02010609060101010101" pitchFamily="49" charset="-122"/>
              </a:rPr>
              <a:t>中，我们不断改革，形成了目前的这种分配制度，尤其是在市场经济经济条件下生产要素参与分配更是促进了经济社会发展，</a:t>
            </a:r>
            <a:r>
              <a:rPr lang="zh-CN" altLang="en-US" sz="2800" dirty="0" smtClean="0">
                <a:solidFill>
                  <a:srgbClr val="FF0000"/>
                </a:solidFill>
                <a:latin typeface="黑体" panose="02010609060101010101" pitchFamily="49" charset="-122"/>
                <a:ea typeface="黑体" panose="02010609060101010101" pitchFamily="49" charset="-122"/>
              </a:rPr>
              <a:t>其积极意义有哪些？</a:t>
            </a:r>
            <a:endParaRPr lang="zh-CN" altLang="en-US" sz="2800" dirty="0">
              <a:solidFill>
                <a:srgbClr val="FF0000"/>
              </a:solidFill>
              <a:latin typeface="黑体" panose="02010609060101010101" pitchFamily="49" charset="-122"/>
              <a:ea typeface="黑体" panose="02010609060101010101" pitchFamily="49" charset="-122"/>
            </a:endParaRPr>
          </a:p>
        </p:txBody>
      </p:sp>
      <p:graphicFrame>
        <p:nvGraphicFramePr>
          <p:cNvPr id="8" name="表格 7"/>
          <p:cNvGraphicFramePr>
            <a:graphicFrameLocks noGrp="1"/>
          </p:cNvGraphicFramePr>
          <p:nvPr>
            <p:extLst>
              <p:ext uri="{D42A27DB-BD31-4B8C-83A1-F6EECF244321}">
                <p14:modId xmlns:p14="http://schemas.microsoft.com/office/powerpoint/2010/main" val="1981295705"/>
              </p:ext>
            </p:extLst>
          </p:nvPr>
        </p:nvGraphicFramePr>
        <p:xfrm>
          <a:off x="733424" y="201612"/>
          <a:ext cx="1704976" cy="4794249"/>
        </p:xfrm>
        <a:graphic>
          <a:graphicData uri="http://schemas.openxmlformats.org/drawingml/2006/table">
            <a:tbl>
              <a:tblPr/>
              <a:tblGrid>
                <a:gridCol w="1704976">
                  <a:extLst>
                    <a:ext uri="{9D8B030D-6E8A-4147-A177-3AD203B41FA5}">
                      <a16:colId xmlns:a16="http://schemas.microsoft.com/office/drawing/2014/main" val="4175900873"/>
                    </a:ext>
                  </a:extLst>
                </a:gridCol>
              </a:tblGrid>
              <a:tr h="8444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800" b="0" i="0" u="none" strike="noStrike" cap="none" normalizeH="0" baseline="0" dirty="0" smtClean="0">
                        <a:ln>
                          <a:noFill/>
                        </a:ln>
                        <a:solidFill>
                          <a:schemeClr val="tx1"/>
                        </a:solidFill>
                        <a:effectLst/>
                        <a:latin typeface="黑体" panose="02010609060101010101" pitchFamily="49" charset="-122"/>
                        <a:ea typeface="黑体" panose="02010609060101010101" pitchFamily="49" charset="-122"/>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2550914"/>
                  </a:ext>
                </a:extLst>
              </a:tr>
              <a:tr h="6613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rgbClr val="0070C0"/>
                          </a:solidFill>
                          <a:effectLst/>
                          <a:latin typeface="黑体" panose="02010609060101010101" pitchFamily="49" charset="-122"/>
                          <a:ea typeface="黑体" panose="02010609060101010101" pitchFamily="49" charset="-122"/>
                        </a:rPr>
                        <a:t>资本</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5218844"/>
                  </a:ext>
                </a:extLst>
              </a:tr>
              <a:tr h="8444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rgbClr val="0070C0"/>
                          </a:solidFill>
                          <a:effectLst/>
                          <a:latin typeface="黑体" panose="02010609060101010101" pitchFamily="49" charset="-122"/>
                          <a:ea typeface="黑体" panose="02010609060101010101" pitchFamily="49" charset="-122"/>
                        </a:rPr>
                        <a:t>劳动</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0623494"/>
                  </a:ext>
                </a:extLst>
              </a:tr>
              <a:tr h="5316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rgbClr val="0070C0"/>
                          </a:solidFill>
                          <a:effectLst/>
                          <a:latin typeface="黑体" panose="02010609060101010101" pitchFamily="49" charset="-122"/>
                          <a:ea typeface="黑体" panose="02010609060101010101" pitchFamily="49" charset="-122"/>
                        </a:rPr>
                        <a:t>技术</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29652678"/>
                  </a:ext>
                </a:extLst>
              </a:tr>
              <a:tr h="5864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rgbClr val="0070C0"/>
                          </a:solidFill>
                          <a:effectLst/>
                          <a:latin typeface="黑体" panose="02010609060101010101" pitchFamily="49" charset="-122"/>
                          <a:ea typeface="黑体" panose="02010609060101010101" pitchFamily="49" charset="-122"/>
                        </a:rPr>
                        <a:t>管理</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35565999"/>
                  </a:ext>
                </a:extLst>
              </a:tr>
              <a:tr h="6613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rgbClr val="0070C0"/>
                          </a:solidFill>
                          <a:effectLst/>
                          <a:latin typeface="黑体" panose="02010609060101010101" pitchFamily="49" charset="-122"/>
                          <a:ea typeface="黑体" panose="02010609060101010101" pitchFamily="49" charset="-122"/>
                        </a:rPr>
                        <a:t>信息</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21177448"/>
                  </a:ext>
                </a:extLst>
              </a:tr>
              <a:tr h="664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rgbClr val="0070C0"/>
                          </a:solidFill>
                          <a:effectLst/>
                          <a:latin typeface="黑体" panose="02010609060101010101" pitchFamily="49" charset="-122"/>
                          <a:ea typeface="黑体" panose="02010609060101010101" pitchFamily="49" charset="-122"/>
                        </a:rPr>
                        <a:t>土地</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2166859"/>
                  </a:ext>
                </a:extLst>
              </a:tr>
            </a:tbl>
          </a:graphicData>
        </a:graphic>
      </p:graphicFrame>
    </p:spTree>
    <p:extLst>
      <p:ext uri="{BB962C8B-B14F-4D97-AF65-F5344CB8AC3E}">
        <p14:creationId xmlns:p14="http://schemas.microsoft.com/office/powerpoint/2010/main" val="307022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419100" y="1930400"/>
            <a:ext cx="9918700" cy="1815882"/>
          </a:xfrm>
          <a:prstGeom prst="rect">
            <a:avLst/>
          </a:prstGeom>
          <a:noFill/>
          <a:ln w="9525">
            <a:pattFill prst="pct90">
              <a:fgClr>
                <a:srgbClr val="FF9900"/>
              </a:fgClr>
              <a:bgClr>
                <a:srgbClr val="FFFFFF"/>
              </a:bgClr>
            </a:patt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CN" altLang="en-US" sz="2800" dirty="0" smtClean="0">
                <a:ea typeface="黑体" panose="02010609060101010101" pitchFamily="49" charset="-122"/>
              </a:rPr>
              <a:t>健全</a:t>
            </a:r>
            <a:r>
              <a:rPr lang="zh-CN" altLang="en-US" sz="2800" dirty="0">
                <a:ea typeface="黑体" panose="02010609060101010101" pitchFamily="49" charset="-122"/>
              </a:rPr>
              <a:t>生产要素按贡献参与分配的制度，是对市场经济条件下生产要素所有权存在的</a:t>
            </a:r>
            <a:r>
              <a:rPr lang="zh-CN" altLang="en-US" sz="2800" dirty="0">
                <a:solidFill>
                  <a:srgbClr val="CC3300"/>
                </a:solidFill>
                <a:ea typeface="黑体" panose="02010609060101010101" pitchFamily="49" charset="-122"/>
              </a:rPr>
              <a:t>合理性、合法性</a:t>
            </a:r>
            <a:r>
              <a:rPr lang="zh-CN" altLang="en-US" sz="2800" dirty="0">
                <a:ea typeface="黑体" panose="02010609060101010101" pitchFamily="49" charset="-122"/>
              </a:rPr>
              <a:t>的确认，体现了国家对公民</a:t>
            </a:r>
            <a:r>
              <a:rPr lang="zh-CN" altLang="en-US" sz="2800" dirty="0">
                <a:solidFill>
                  <a:srgbClr val="CC3300"/>
                </a:solidFill>
                <a:ea typeface="黑体" panose="02010609060101010101" pitchFamily="49" charset="-122"/>
              </a:rPr>
              <a:t>权利</a:t>
            </a:r>
            <a:r>
              <a:rPr lang="zh-CN" altLang="en-US" sz="2800" dirty="0">
                <a:ea typeface="黑体" panose="02010609060101010101" pitchFamily="49" charset="-122"/>
              </a:rPr>
              <a:t>的尊重，对</a:t>
            </a:r>
            <a:r>
              <a:rPr lang="zh-CN" altLang="en-US" sz="2800" dirty="0">
                <a:solidFill>
                  <a:srgbClr val="CC3300"/>
                </a:solidFill>
                <a:ea typeface="黑体" panose="02010609060101010101" pitchFamily="49" charset="-122"/>
              </a:rPr>
              <a:t>劳动</a:t>
            </a:r>
            <a:r>
              <a:rPr lang="zh-CN" altLang="en-US" sz="2800" dirty="0">
                <a:ea typeface="黑体" panose="02010609060101010101" pitchFamily="49" charset="-122"/>
              </a:rPr>
              <a:t>、</a:t>
            </a:r>
            <a:r>
              <a:rPr lang="zh-CN" altLang="en-US" sz="2800" dirty="0">
                <a:solidFill>
                  <a:srgbClr val="CC3300"/>
                </a:solidFill>
                <a:ea typeface="黑体" panose="02010609060101010101" pitchFamily="49" charset="-122"/>
              </a:rPr>
              <a:t>知识、技术、管理和资本</a:t>
            </a:r>
            <a:r>
              <a:rPr lang="zh-CN" altLang="en-US" sz="2800" dirty="0">
                <a:ea typeface="黑体" panose="02010609060101010101" pitchFamily="49" charset="-122"/>
              </a:rPr>
              <a:t>的活力竞相迸发，让一切创造社会财富的源泉充分涌流，以造福于人民。</a:t>
            </a:r>
          </a:p>
        </p:txBody>
      </p:sp>
    </p:spTree>
    <p:extLst>
      <p:ext uri="{BB962C8B-B14F-4D97-AF65-F5344CB8AC3E}">
        <p14:creationId xmlns:p14="http://schemas.microsoft.com/office/powerpoint/2010/main" val="14492155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descr="兄83.tif"/>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003272" y="2306241"/>
            <a:ext cx="4927600" cy="406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603250" y="481310"/>
            <a:ext cx="1415772" cy="461665"/>
          </a:xfrm>
          <a:prstGeom prst="rect">
            <a:avLst/>
          </a:prstGeom>
        </p:spPr>
        <p:txBody>
          <a:bodyPr wrap="none">
            <a:spAutoFit/>
          </a:bodyPr>
          <a:lstStyle/>
          <a:p>
            <a:r>
              <a:rPr lang="zh-CN" altLang="en-US" sz="2400" dirty="0">
                <a:solidFill>
                  <a:srgbClr val="000000"/>
                </a:solidFill>
                <a:ea typeface="黑体" panose="02010609060101010101" pitchFamily="49" charset="-122"/>
                <a:cs typeface="Times New Roman" panose="02020603050405020304" pitchFamily="18" charset="0"/>
              </a:rPr>
              <a:t>课堂总结</a:t>
            </a:r>
            <a:endParaRPr lang="zh-CN" altLang="en-US" sz="2400" dirty="0"/>
          </a:p>
        </p:txBody>
      </p:sp>
      <p:sp>
        <p:nvSpPr>
          <p:cNvPr id="5" name="矩形 4"/>
          <p:cNvSpPr/>
          <p:nvPr/>
        </p:nvSpPr>
        <p:spPr>
          <a:xfrm>
            <a:off x="2019022" y="1204516"/>
            <a:ext cx="6896100" cy="840184"/>
          </a:xfrm>
          <a:prstGeom prst="rect">
            <a:avLst/>
          </a:prstGeom>
        </p:spPr>
        <p:txBody>
          <a:bodyPr wrap="square">
            <a:spAutoFit/>
          </a:bodyPr>
          <a:lstStyle/>
          <a:p>
            <a:pPr algn="ctr">
              <a:spcAft>
                <a:spcPts val="0"/>
              </a:spcAft>
            </a:pPr>
            <a:r>
              <a:rPr lang="zh-CN" altLang="zh-CN" sz="2400" dirty="0">
                <a:solidFill>
                  <a:srgbClr val="000000"/>
                </a:solidFill>
                <a:latin typeface="宋体" panose="02010600030101010101" pitchFamily="2" charset="-122"/>
                <a:ea typeface="黑体" panose="02010609060101010101" pitchFamily="49" charset="-122"/>
                <a:cs typeface="宋体" panose="02010600030101010101" pitchFamily="2" charset="-122"/>
              </a:rPr>
              <a:t>第七课</a:t>
            </a:r>
            <a:r>
              <a:rPr lang="en-US" altLang="zh-CN" sz="2400" dirty="0">
                <a:solidFill>
                  <a:srgbClr val="000000"/>
                </a:solidFill>
                <a:latin typeface="宋体" panose="02010600030101010101" pitchFamily="2" charset="-122"/>
                <a:ea typeface="黑体" panose="02010609060101010101" pitchFamily="49" charset="-122"/>
                <a:cs typeface="宋体" panose="02010600030101010101" pitchFamily="2" charset="-122"/>
              </a:rPr>
              <a:t>  </a:t>
            </a:r>
            <a:r>
              <a:rPr lang="zh-CN" altLang="zh-CN" sz="2400" dirty="0">
                <a:solidFill>
                  <a:srgbClr val="000000"/>
                </a:solidFill>
                <a:latin typeface="宋体" panose="02010600030101010101" pitchFamily="2" charset="-122"/>
                <a:ea typeface="黑体" panose="02010609060101010101" pitchFamily="49" charset="-122"/>
                <a:cs typeface="宋体" panose="02010600030101010101" pitchFamily="2" charset="-122"/>
              </a:rPr>
              <a:t>个人收入的</a:t>
            </a:r>
            <a:r>
              <a:rPr lang="zh-CN" altLang="zh-CN" sz="2400" dirty="0" smtClean="0">
                <a:solidFill>
                  <a:srgbClr val="000000"/>
                </a:solidFill>
                <a:latin typeface="宋体" panose="02010600030101010101" pitchFamily="2" charset="-122"/>
                <a:ea typeface="黑体" panose="02010609060101010101" pitchFamily="49" charset="-122"/>
                <a:cs typeface="宋体" panose="02010600030101010101" pitchFamily="2" charset="-122"/>
              </a:rPr>
              <a:t>分配</a:t>
            </a:r>
            <a:endParaRPr lang="zh-CN" altLang="zh-CN" sz="2400" dirty="0">
              <a:latin typeface="宋体" panose="02010600030101010101" pitchFamily="2" charset="-122"/>
              <a:ea typeface="宋体" panose="02010600030101010101" pitchFamily="2" charset="-122"/>
              <a:cs typeface="宋体" panose="02010600030101010101" pitchFamily="2" charset="-122"/>
            </a:endParaRPr>
          </a:p>
          <a:p>
            <a:pPr algn="ctr">
              <a:spcAft>
                <a:spcPts val="0"/>
              </a:spcAft>
            </a:pPr>
            <a:r>
              <a:rPr lang="zh-CN" altLang="zh-CN" sz="2400" dirty="0">
                <a:solidFill>
                  <a:srgbClr val="000000"/>
                </a:solidFill>
                <a:latin typeface="宋体" panose="02010600030101010101" pitchFamily="2" charset="-122"/>
                <a:ea typeface="黑体" panose="02010609060101010101" pitchFamily="49" charset="-122"/>
                <a:cs typeface="宋体" panose="02010600030101010101" pitchFamily="2" charset="-122"/>
              </a:rPr>
              <a:t>第一课时</a:t>
            </a:r>
            <a:r>
              <a:rPr lang="en-US" altLang="zh-CN" sz="2400" dirty="0">
                <a:solidFill>
                  <a:srgbClr val="000000"/>
                </a:solidFill>
                <a:latin typeface="宋体" panose="02010600030101010101" pitchFamily="2" charset="-122"/>
                <a:ea typeface="黑体" panose="02010609060101010101" pitchFamily="49" charset="-122"/>
                <a:cs typeface="宋体" panose="02010600030101010101" pitchFamily="2" charset="-122"/>
              </a:rPr>
              <a:t>  </a:t>
            </a:r>
            <a:r>
              <a:rPr lang="zh-CN" altLang="zh-CN" sz="2400" dirty="0">
                <a:solidFill>
                  <a:srgbClr val="000000"/>
                </a:solidFill>
                <a:latin typeface="宋体" panose="02010600030101010101" pitchFamily="2" charset="-122"/>
                <a:ea typeface="黑体" panose="02010609060101010101" pitchFamily="49" charset="-122"/>
                <a:cs typeface="宋体" panose="02010600030101010101" pitchFamily="2" charset="-122"/>
              </a:rPr>
              <a:t>以按劳分配为主体、多种分配方式</a:t>
            </a:r>
            <a:r>
              <a:rPr lang="zh-CN" altLang="zh-CN" sz="2400" dirty="0" smtClean="0">
                <a:solidFill>
                  <a:srgbClr val="000000"/>
                </a:solidFill>
                <a:latin typeface="宋体" panose="02010600030101010101" pitchFamily="2" charset="-122"/>
                <a:ea typeface="黑体" panose="02010609060101010101" pitchFamily="49" charset="-122"/>
                <a:cs typeface="宋体" panose="02010600030101010101" pitchFamily="2" charset="-122"/>
              </a:rPr>
              <a:t>并存</a:t>
            </a:r>
            <a:endParaRPr lang="zh-CN" altLang="zh-CN" sz="2400" dirty="0">
              <a:latin typeface="宋体" panose="02010600030101010101" pitchFamily="2" charset="-122"/>
              <a:ea typeface="宋体" panose="02010600030101010101" pitchFamily="2" charset="-122"/>
              <a:cs typeface="宋体" panose="02010600030101010101" pitchFamily="2" charset="-122"/>
            </a:endParaRPr>
          </a:p>
        </p:txBody>
      </p:sp>
    </p:spTree>
    <p:extLst>
      <p:ext uri="{BB962C8B-B14F-4D97-AF65-F5344CB8AC3E}">
        <p14:creationId xmlns:p14="http://schemas.microsoft.com/office/powerpoint/2010/main" val="26962899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74850" y="2602210"/>
            <a:ext cx="7486650" cy="923330"/>
          </a:xfrm>
          <a:prstGeom prst="rect">
            <a:avLst/>
          </a:prstGeom>
        </p:spPr>
        <p:txBody>
          <a:bodyPr wrap="square">
            <a:spAutoFit/>
          </a:bodyPr>
          <a:lstStyle/>
          <a:p>
            <a:r>
              <a:rPr lang="zh-CN" altLang="en-US" sz="5400" dirty="0">
                <a:solidFill>
                  <a:srgbClr val="FF0000"/>
                </a:solidFill>
                <a:latin typeface="华文新魏" panose="02010800040101010101" pitchFamily="2" charset="-122"/>
                <a:ea typeface="华文新魏" panose="02010800040101010101" pitchFamily="2" charset="-122"/>
                <a:cs typeface="Times New Roman" panose="02020603050405020304" pitchFamily="18" charset="0"/>
              </a:rPr>
              <a:t>本堂课</a:t>
            </a:r>
            <a:r>
              <a:rPr lang="zh-CN" altLang="en-US" sz="5400" dirty="0" smtClean="0">
                <a:solidFill>
                  <a:srgbClr val="FF0000"/>
                </a:solidFill>
                <a:latin typeface="华文新魏" panose="02010800040101010101" pitchFamily="2" charset="-122"/>
                <a:ea typeface="华文新魏" panose="02010800040101010101" pitchFamily="2" charset="-122"/>
                <a:cs typeface="Times New Roman" panose="02020603050405020304" pitchFamily="18" charset="0"/>
              </a:rPr>
              <a:t>结束，谢谢大家！</a:t>
            </a:r>
            <a:endParaRPr lang="zh-CN" altLang="en-US" sz="5400" dirty="0">
              <a:solidFill>
                <a:srgbClr val="FF0000"/>
              </a:solidFill>
              <a:latin typeface="华文新魏" panose="02010800040101010101" pitchFamily="2" charset="-122"/>
              <a:ea typeface="华文新魏" panose="02010800040101010101" pitchFamily="2" charset="-122"/>
            </a:endParaRPr>
          </a:p>
        </p:txBody>
      </p:sp>
      <p:sp>
        <p:nvSpPr>
          <p:cNvPr id="3" name="矩形 2"/>
          <p:cNvSpPr/>
          <p:nvPr/>
        </p:nvSpPr>
        <p:spPr>
          <a:xfrm>
            <a:off x="4578350" y="3986510"/>
            <a:ext cx="2279650" cy="461665"/>
          </a:xfrm>
          <a:prstGeom prst="rect">
            <a:avLst/>
          </a:prstGeom>
        </p:spPr>
        <p:txBody>
          <a:bodyPr wrap="square">
            <a:spAutoFit/>
          </a:bodyPr>
          <a:lstStyle/>
          <a:p>
            <a:r>
              <a:rPr lang="zh-CN" altLang="en-US" sz="2400" dirty="0" smtClean="0">
                <a:solidFill>
                  <a:srgbClr val="0070C0"/>
                </a:solidFill>
              </a:rPr>
              <a:t>邹城一中  范涛</a:t>
            </a:r>
            <a:endParaRPr lang="zh-CN" altLang="en-US" sz="2400" dirty="0">
              <a:solidFill>
                <a:srgbClr val="0070C0"/>
              </a:solidFill>
            </a:endParaRPr>
          </a:p>
        </p:txBody>
      </p:sp>
      <p:sp>
        <p:nvSpPr>
          <p:cNvPr id="4" name="矩形 3"/>
          <p:cNvSpPr/>
          <p:nvPr/>
        </p:nvSpPr>
        <p:spPr>
          <a:xfrm>
            <a:off x="6858000" y="5358111"/>
            <a:ext cx="1587500" cy="369332"/>
          </a:xfrm>
          <a:prstGeom prst="rect">
            <a:avLst/>
          </a:prstGeom>
        </p:spPr>
        <p:txBody>
          <a:bodyPr wrap="square">
            <a:spAutoFit/>
          </a:bodyPr>
          <a:lstStyle/>
          <a:p>
            <a:r>
              <a:rPr lang="en-US" altLang="zh-CN" dirty="0" smtClean="0">
                <a:solidFill>
                  <a:srgbClr val="C00000"/>
                </a:solidFill>
              </a:rPr>
              <a:t>2018.9.13</a:t>
            </a:r>
            <a:endParaRPr lang="zh-CN" altLang="en-US" dirty="0">
              <a:solidFill>
                <a:srgbClr val="C00000"/>
              </a:solidFill>
            </a:endParaRPr>
          </a:p>
        </p:txBody>
      </p:sp>
    </p:spTree>
    <p:extLst>
      <p:ext uri="{BB962C8B-B14F-4D97-AF65-F5344CB8AC3E}">
        <p14:creationId xmlns:p14="http://schemas.microsoft.com/office/powerpoint/2010/main" val="2622829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8900" y="471535"/>
            <a:ext cx="12103100" cy="6081665"/>
          </a:xfrm>
          <a:prstGeom prst="rect">
            <a:avLst/>
          </a:prstGeom>
        </p:spPr>
        <p:txBody>
          <a:bodyPr wrap="square">
            <a:spAutoFit/>
          </a:bodyPr>
          <a:lstStyle/>
          <a:p>
            <a:pPr>
              <a:lnSpc>
                <a:spcPct val="130000"/>
              </a:lnSpc>
            </a:pPr>
            <a:r>
              <a:rPr lang="en-US" altLang="zh-CN" dirty="0">
                <a:solidFill>
                  <a:srgbClr val="000000"/>
                </a:solidFill>
              </a:rPr>
              <a:t> </a:t>
            </a:r>
            <a:r>
              <a:rPr lang="en-US" altLang="zh-CN" dirty="0" smtClean="0">
                <a:solidFill>
                  <a:srgbClr val="000000"/>
                </a:solidFill>
              </a:rPr>
              <a:t>         </a:t>
            </a:r>
            <a:r>
              <a:rPr lang="zh-CN" altLang="en-US" sz="2800" dirty="0" smtClean="0">
                <a:solidFill>
                  <a:srgbClr val="000000"/>
                </a:solidFill>
              </a:rPr>
              <a:t>有</a:t>
            </a:r>
            <a:r>
              <a:rPr lang="zh-CN" altLang="en-US" sz="2800" dirty="0">
                <a:solidFill>
                  <a:srgbClr val="000000"/>
                </a:solidFill>
              </a:rPr>
              <a:t>七个人曾经住在一起，每天分一桶粥。要命的是，粥每天都是不够的。</a:t>
            </a:r>
          </a:p>
          <a:p>
            <a:pPr>
              <a:lnSpc>
                <a:spcPct val="140000"/>
              </a:lnSpc>
            </a:pPr>
            <a:r>
              <a:rPr lang="zh-CN" altLang="en-US" sz="2800" dirty="0">
                <a:solidFill>
                  <a:srgbClr val="000000"/>
                </a:solidFill>
              </a:rPr>
              <a:t>　</a:t>
            </a:r>
            <a:r>
              <a:rPr lang="zh-CN" altLang="en-US" sz="2800" dirty="0" smtClean="0">
                <a:solidFill>
                  <a:srgbClr val="000000"/>
                </a:solidFill>
              </a:rPr>
              <a:t>   一</a:t>
            </a:r>
            <a:r>
              <a:rPr lang="zh-CN" altLang="en-US" sz="2800" dirty="0">
                <a:solidFill>
                  <a:srgbClr val="000000"/>
                </a:solidFill>
              </a:rPr>
              <a:t>开始，他们抓阄决定谁来分粥，每天轮一个。于是乎每周下来，他们只有一天是饱的，就是自己分粥的那一天</a:t>
            </a:r>
            <a:r>
              <a:rPr lang="zh-CN" altLang="en-US" sz="2800" dirty="0" smtClean="0">
                <a:solidFill>
                  <a:srgbClr val="000000"/>
                </a:solidFill>
              </a:rPr>
              <a:t>。后来他们开始推选出一个道德高尚的人出来分粥。强权就会产生腐败，大家开始挖空心思去讨好他，贿赂他，搞得整个小团体乌烟障气。</a:t>
            </a:r>
          </a:p>
          <a:p>
            <a:pPr>
              <a:lnSpc>
                <a:spcPct val="140000"/>
              </a:lnSpc>
            </a:pPr>
            <a:r>
              <a:rPr lang="zh-CN" altLang="en-US" sz="2800" dirty="0" smtClean="0">
                <a:solidFill>
                  <a:srgbClr val="000000"/>
                </a:solidFill>
              </a:rPr>
              <a:t>　　然后大家开始组成三人的分粥委员会及四人的评选委员会，互相攻击扯皮下来，粥吃到嘴里全是凉的。</a:t>
            </a:r>
            <a:endParaRPr lang="en-US" altLang="zh-CN" sz="2800" dirty="0" smtClean="0">
              <a:solidFill>
                <a:srgbClr val="000000"/>
              </a:solidFill>
            </a:endParaRPr>
          </a:p>
          <a:p>
            <a:pPr>
              <a:lnSpc>
                <a:spcPct val="140000"/>
              </a:lnSpc>
            </a:pPr>
            <a:r>
              <a:rPr lang="en-US" altLang="zh-CN" sz="2800" dirty="0">
                <a:solidFill>
                  <a:srgbClr val="000000"/>
                </a:solidFill>
              </a:rPr>
              <a:t> </a:t>
            </a:r>
            <a:r>
              <a:rPr lang="en-US" altLang="zh-CN" sz="2800" dirty="0" smtClean="0">
                <a:solidFill>
                  <a:srgbClr val="000000"/>
                </a:solidFill>
              </a:rPr>
              <a:t>      </a:t>
            </a:r>
            <a:r>
              <a:rPr lang="zh-CN" altLang="en-US" sz="2800" dirty="0" smtClean="0">
                <a:solidFill>
                  <a:srgbClr val="000000"/>
                </a:solidFill>
              </a:rPr>
              <a:t>最后想出来一个方法：轮流分粥，但分粥的人要等其它人都挑完后拿剩下的最后一碗。为了不让自己吃到最少的，每人都尽量分得平均，就算不平，也只能认了。大家快快乐乐，和和气气，日子越过越好。</a:t>
            </a:r>
            <a:endParaRPr lang="zh-CN" altLang="en-US" sz="2800" dirty="0"/>
          </a:p>
        </p:txBody>
      </p:sp>
    </p:spTree>
    <p:extLst>
      <p:ext uri="{BB962C8B-B14F-4D97-AF65-F5344CB8AC3E}">
        <p14:creationId xmlns:p14="http://schemas.microsoft.com/office/powerpoint/2010/main" val="2116878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71500" y="2075647"/>
            <a:ext cx="9486900" cy="1815882"/>
          </a:xfrm>
          <a:prstGeom prst="rect">
            <a:avLst/>
          </a:prstGeom>
        </p:spPr>
        <p:txBody>
          <a:bodyPr wrap="square">
            <a:spAutoFit/>
          </a:bodyPr>
          <a:lstStyle/>
          <a:p>
            <a:pPr algn="ctr">
              <a:spcAft>
                <a:spcPts val="0"/>
              </a:spcAft>
            </a:pPr>
            <a:r>
              <a:rPr lang="zh-CN" altLang="zh-CN" sz="4000" dirty="0">
                <a:solidFill>
                  <a:srgbClr val="000000"/>
                </a:solidFill>
                <a:latin typeface="宋体" panose="02010600030101010101" pitchFamily="2" charset="-122"/>
                <a:ea typeface="黑体" panose="02010609060101010101" pitchFamily="49" charset="-122"/>
                <a:cs typeface="宋体" panose="02010600030101010101" pitchFamily="2" charset="-122"/>
              </a:rPr>
              <a:t>第七课</a:t>
            </a:r>
            <a:r>
              <a:rPr lang="en-US" altLang="zh-CN" sz="4000" dirty="0">
                <a:solidFill>
                  <a:srgbClr val="000000"/>
                </a:solidFill>
                <a:latin typeface="宋体" panose="02010600030101010101" pitchFamily="2" charset="-122"/>
                <a:ea typeface="黑体" panose="02010609060101010101" pitchFamily="49" charset="-122"/>
                <a:cs typeface="宋体" panose="02010600030101010101" pitchFamily="2" charset="-122"/>
              </a:rPr>
              <a:t>  </a:t>
            </a:r>
            <a:r>
              <a:rPr lang="zh-CN" altLang="zh-CN" sz="4000" dirty="0">
                <a:solidFill>
                  <a:srgbClr val="000000"/>
                </a:solidFill>
                <a:latin typeface="宋体" panose="02010600030101010101" pitchFamily="2" charset="-122"/>
                <a:ea typeface="黑体" panose="02010609060101010101" pitchFamily="49" charset="-122"/>
                <a:cs typeface="宋体" panose="02010600030101010101" pitchFamily="2" charset="-122"/>
              </a:rPr>
              <a:t>个人收入的</a:t>
            </a:r>
            <a:r>
              <a:rPr lang="zh-CN" altLang="zh-CN" sz="4000" dirty="0" smtClean="0">
                <a:solidFill>
                  <a:srgbClr val="000000"/>
                </a:solidFill>
                <a:latin typeface="宋体" panose="02010600030101010101" pitchFamily="2" charset="-122"/>
                <a:ea typeface="黑体" panose="02010609060101010101" pitchFamily="49" charset="-122"/>
                <a:cs typeface="宋体" panose="02010600030101010101" pitchFamily="2" charset="-122"/>
              </a:rPr>
              <a:t>分配</a:t>
            </a:r>
            <a:endParaRPr lang="en-US" altLang="zh-CN" sz="4000" dirty="0" smtClean="0">
              <a:solidFill>
                <a:srgbClr val="000000"/>
              </a:solidFill>
              <a:latin typeface="宋体" panose="02010600030101010101" pitchFamily="2" charset="-122"/>
              <a:ea typeface="黑体" panose="02010609060101010101" pitchFamily="49" charset="-122"/>
              <a:cs typeface="宋体" panose="02010600030101010101" pitchFamily="2" charset="-122"/>
            </a:endParaRPr>
          </a:p>
          <a:p>
            <a:pPr algn="ctr">
              <a:spcAft>
                <a:spcPts val="0"/>
              </a:spcAft>
            </a:pPr>
            <a:endParaRPr lang="zh-CN" altLang="zh-CN" sz="4000" dirty="0">
              <a:latin typeface="宋体" panose="02010600030101010101" pitchFamily="2" charset="-122"/>
              <a:ea typeface="宋体" panose="02010600030101010101" pitchFamily="2" charset="-122"/>
              <a:cs typeface="宋体" panose="02010600030101010101" pitchFamily="2" charset="-122"/>
            </a:endParaRPr>
          </a:p>
          <a:p>
            <a:pPr algn="ctr">
              <a:spcAft>
                <a:spcPts val="0"/>
              </a:spcAft>
            </a:pPr>
            <a:r>
              <a:rPr lang="zh-CN" altLang="zh-CN" sz="3200" dirty="0">
                <a:solidFill>
                  <a:srgbClr val="000000"/>
                </a:solidFill>
                <a:latin typeface="宋体" panose="02010600030101010101" pitchFamily="2" charset="-122"/>
                <a:ea typeface="黑体" panose="02010609060101010101" pitchFamily="49" charset="-122"/>
                <a:cs typeface="宋体" panose="02010600030101010101" pitchFamily="2" charset="-122"/>
              </a:rPr>
              <a:t>第一课时</a:t>
            </a:r>
            <a:r>
              <a:rPr lang="en-US" altLang="zh-CN" sz="3200" dirty="0">
                <a:solidFill>
                  <a:srgbClr val="000000"/>
                </a:solidFill>
                <a:latin typeface="宋体" panose="02010600030101010101" pitchFamily="2" charset="-122"/>
                <a:ea typeface="黑体" panose="02010609060101010101" pitchFamily="49" charset="-122"/>
                <a:cs typeface="宋体" panose="02010600030101010101" pitchFamily="2" charset="-122"/>
              </a:rPr>
              <a:t>  </a:t>
            </a:r>
            <a:r>
              <a:rPr lang="zh-CN" altLang="zh-CN" sz="3200" dirty="0">
                <a:solidFill>
                  <a:srgbClr val="000000"/>
                </a:solidFill>
                <a:latin typeface="宋体" panose="02010600030101010101" pitchFamily="2" charset="-122"/>
                <a:ea typeface="黑体" panose="02010609060101010101" pitchFamily="49" charset="-122"/>
                <a:cs typeface="宋体" panose="02010600030101010101" pitchFamily="2" charset="-122"/>
              </a:rPr>
              <a:t>以按劳分配为主体、多种分配方式</a:t>
            </a:r>
            <a:r>
              <a:rPr lang="zh-CN" altLang="zh-CN" sz="3200" dirty="0" smtClean="0">
                <a:solidFill>
                  <a:srgbClr val="000000"/>
                </a:solidFill>
                <a:latin typeface="宋体" panose="02010600030101010101" pitchFamily="2" charset="-122"/>
                <a:ea typeface="黑体" panose="02010609060101010101" pitchFamily="49" charset="-122"/>
                <a:cs typeface="宋体" panose="02010600030101010101" pitchFamily="2" charset="-122"/>
              </a:rPr>
              <a:t>并存</a:t>
            </a:r>
            <a:endParaRPr lang="zh-CN" altLang="zh-CN" sz="3200" dirty="0">
              <a:latin typeface="宋体" panose="02010600030101010101" pitchFamily="2" charset="-122"/>
              <a:ea typeface="宋体" panose="02010600030101010101" pitchFamily="2" charset="-122"/>
              <a:cs typeface="宋体" panose="02010600030101010101" pitchFamily="2" charset="-122"/>
            </a:endParaRPr>
          </a:p>
        </p:txBody>
      </p:sp>
    </p:spTree>
    <p:extLst>
      <p:ext uri="{BB962C8B-B14F-4D97-AF65-F5344CB8AC3E}">
        <p14:creationId xmlns:p14="http://schemas.microsoft.com/office/powerpoint/2010/main" val="30616498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4806949" y="4033235"/>
            <a:ext cx="64992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1pPr>
            <a:lvl2pPr marL="4572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2pPr>
            <a:lvl3pPr marL="9144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3pPr>
            <a:lvl4pPr marL="13716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4pPr>
            <a:lvl5pPr marL="18288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5pPr>
            <a:lvl6pPr marL="22860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6pPr>
            <a:lvl7pPr marL="27432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7pPr>
            <a:lvl8pPr marL="32004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8pPr>
            <a:lvl9pPr marL="36576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9pPr>
          </a:lstStyle>
          <a:p>
            <a:pPr>
              <a:spcBef>
                <a:spcPct val="50000"/>
              </a:spcBef>
              <a:buFont typeface="Arial" panose="020B0604020202020204" pitchFamily="34" charset="0"/>
              <a:buNone/>
            </a:pPr>
            <a:r>
              <a:rPr lang="zh-CN" altLang="en-US" sz="2800" dirty="0" smtClean="0">
                <a:latin typeface="黑体" panose="02010609060101010101" pitchFamily="49" charset="-122"/>
                <a:ea typeface="黑体" panose="02010609060101010101" pitchFamily="49" charset="-122"/>
              </a:rPr>
              <a:t>我们这节课要怎么学习呢？不急，请同学们先完成手中的学案。</a:t>
            </a:r>
            <a:endParaRPr lang="zh-CN" altLang="en-US" sz="2800"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 y="3628673"/>
            <a:ext cx="3790950" cy="2956120"/>
          </a:xfrm>
          <a:prstGeom prst="rect">
            <a:avLst/>
          </a:prstGeom>
        </p:spPr>
      </p:pic>
      <p:sp>
        <p:nvSpPr>
          <p:cNvPr id="6" name="内容占位符 2"/>
          <p:cNvSpPr>
            <a:spLocks noGrp="1"/>
          </p:cNvSpPr>
          <p:nvPr>
            <p:ph idx="1"/>
          </p:nvPr>
        </p:nvSpPr>
        <p:spPr>
          <a:xfrm>
            <a:off x="365125" y="1057910"/>
            <a:ext cx="11474450" cy="1723390"/>
          </a:xfrm>
        </p:spPr>
        <p:txBody>
          <a:bodyPr anchor="t">
            <a:noAutofit/>
          </a:bodyPr>
          <a:lstStyle/>
          <a:p>
            <a:pPr marL="0" indent="0">
              <a:buNone/>
            </a:pPr>
            <a:r>
              <a:rPr lang="zh-CN" altLang="en-US" sz="2800" dirty="0" smtClean="0">
                <a:latin typeface="黑体" panose="02010609060101010101" pitchFamily="49" charset="-122"/>
                <a:ea typeface="黑体" panose="02010609060101010101" pitchFamily="49" charset="-122"/>
              </a:rPr>
              <a:t>1</a:t>
            </a:r>
            <a:r>
              <a:rPr lang="en-US" altLang="zh-CN" sz="2800" dirty="0" smtClean="0">
                <a:latin typeface="黑体" panose="02010609060101010101" pitchFamily="49" charset="-122"/>
                <a:ea typeface="黑体" panose="02010609060101010101" pitchFamily="49" charset="-122"/>
              </a:rPr>
              <a:t>.</a:t>
            </a:r>
            <a:r>
              <a:rPr lang="zh-CN" altLang="en-US" sz="2800" dirty="0" smtClean="0">
                <a:latin typeface="黑体" panose="02010609060101010101" pitchFamily="49" charset="-122"/>
                <a:ea typeface="黑体" panose="02010609060101010101" pitchFamily="49" charset="-122"/>
              </a:rPr>
              <a:t>我国</a:t>
            </a:r>
            <a:r>
              <a:rPr lang="zh-CN" altLang="en-US" sz="2800" dirty="0">
                <a:latin typeface="黑体" panose="02010609060101010101" pitchFamily="49" charset="-122"/>
                <a:ea typeface="黑体" panose="02010609060101010101" pitchFamily="49" charset="-122"/>
              </a:rPr>
              <a:t>的</a:t>
            </a:r>
            <a:r>
              <a:rPr lang="zh-CN" altLang="en-US" sz="2800" dirty="0">
                <a:solidFill>
                  <a:srgbClr val="FF0000"/>
                </a:solidFill>
                <a:latin typeface="黑体" panose="02010609060101010101" pitchFamily="49" charset="-122"/>
                <a:ea typeface="黑体" panose="02010609060101010101" pitchFamily="49" charset="-122"/>
              </a:rPr>
              <a:t>基本分配制度</a:t>
            </a:r>
            <a:r>
              <a:rPr lang="zh-CN" altLang="en-US" sz="2800" dirty="0">
                <a:latin typeface="黑体" panose="02010609060101010101" pitchFamily="49" charset="-122"/>
                <a:ea typeface="黑体" panose="02010609060101010101" pitchFamily="49" charset="-122"/>
              </a:rPr>
              <a:t>是什么？为什么要实行这一分配制度？</a:t>
            </a:r>
          </a:p>
          <a:p>
            <a:pPr marL="0" indent="0">
              <a:buNone/>
            </a:pPr>
            <a:r>
              <a:rPr lang="zh-CN" altLang="en-US" sz="2800" dirty="0" smtClean="0">
                <a:latin typeface="黑体" panose="02010609060101010101" pitchFamily="49" charset="-122"/>
                <a:ea typeface="黑体" panose="02010609060101010101" pitchFamily="49" charset="-122"/>
              </a:rPr>
              <a:t>2</a:t>
            </a:r>
            <a:r>
              <a:rPr lang="en-US" altLang="zh-CN" sz="2800" dirty="0" smtClean="0">
                <a:latin typeface="黑体" panose="02010609060101010101" pitchFamily="49" charset="-122"/>
                <a:ea typeface="黑体" panose="02010609060101010101" pitchFamily="49" charset="-122"/>
              </a:rPr>
              <a:t>.</a:t>
            </a:r>
            <a:r>
              <a:rPr lang="zh-CN" altLang="en-US" sz="2800" dirty="0" smtClean="0">
                <a:latin typeface="黑体" panose="02010609060101010101" pitchFamily="49" charset="-122"/>
                <a:ea typeface="黑体" panose="02010609060101010101" pitchFamily="49" charset="-122"/>
                <a:sym typeface="+mn-ea"/>
              </a:rPr>
              <a:t>什么</a:t>
            </a:r>
            <a:r>
              <a:rPr lang="zh-CN" altLang="en-US" sz="2800" dirty="0">
                <a:latin typeface="黑体" panose="02010609060101010101" pitchFamily="49" charset="-122"/>
                <a:ea typeface="黑体" panose="02010609060101010101" pitchFamily="49" charset="-122"/>
                <a:sym typeface="+mn-ea"/>
              </a:rPr>
              <a:t>是按劳分配</a:t>
            </a:r>
            <a:r>
              <a:rPr lang="zh-CN" altLang="en-US" sz="2800" dirty="0" smtClean="0">
                <a:latin typeface="黑体" panose="02010609060101010101" pitchFamily="49" charset="-122"/>
                <a:ea typeface="黑体" panose="02010609060101010101" pitchFamily="49" charset="-122"/>
                <a:sym typeface="+mn-ea"/>
              </a:rPr>
              <a:t>？</a:t>
            </a:r>
            <a:r>
              <a:rPr lang="zh-CN" altLang="en-US" sz="2800" dirty="0" smtClean="0">
                <a:latin typeface="黑体" panose="02010609060101010101" pitchFamily="49" charset="-122"/>
                <a:ea typeface="黑体" panose="02010609060101010101" pitchFamily="49" charset="-122"/>
              </a:rPr>
              <a:t>为什么</a:t>
            </a:r>
            <a:r>
              <a:rPr lang="zh-CN" altLang="en-US" sz="2800" dirty="0">
                <a:latin typeface="黑体" panose="02010609060101010101" pitchFamily="49" charset="-122"/>
                <a:ea typeface="黑体" panose="02010609060101010101" pitchFamily="49" charset="-122"/>
              </a:rPr>
              <a:t>要实行按劳分配？实行按劳分配有何意义</a:t>
            </a:r>
            <a:r>
              <a:rPr lang="zh-CN" altLang="en-US" sz="2800" dirty="0" smtClean="0">
                <a:latin typeface="黑体" panose="02010609060101010101" pitchFamily="49" charset="-122"/>
                <a:ea typeface="黑体" panose="02010609060101010101" pitchFamily="49" charset="-122"/>
              </a:rPr>
              <a:t>？</a:t>
            </a:r>
            <a:endParaRPr lang="en-US" altLang="zh-CN" sz="2800" dirty="0" smtClean="0">
              <a:latin typeface="黑体" panose="02010609060101010101" pitchFamily="49" charset="-122"/>
              <a:ea typeface="黑体" panose="02010609060101010101" pitchFamily="49" charset="-122"/>
            </a:endParaRPr>
          </a:p>
          <a:p>
            <a:pPr marL="0" indent="0">
              <a:buNone/>
            </a:pPr>
            <a:r>
              <a:rPr lang="zh-CN" altLang="en-US" sz="2800" dirty="0" smtClean="0">
                <a:latin typeface="黑体" panose="02010609060101010101" pitchFamily="49" charset="-122"/>
                <a:ea typeface="黑体" panose="02010609060101010101" pitchFamily="49" charset="-122"/>
              </a:rPr>
              <a:t>3</a:t>
            </a:r>
            <a:r>
              <a:rPr lang="en-US" altLang="zh-CN" sz="2800" dirty="0" smtClean="0">
                <a:latin typeface="黑体" panose="02010609060101010101" pitchFamily="49" charset="-122"/>
                <a:ea typeface="黑体" panose="02010609060101010101" pitchFamily="49" charset="-122"/>
              </a:rPr>
              <a:t>.</a:t>
            </a:r>
            <a:r>
              <a:rPr lang="zh-CN" altLang="en-US" sz="2800" dirty="0" smtClean="0">
                <a:latin typeface="黑体" panose="02010609060101010101" pitchFamily="49" charset="-122"/>
                <a:ea typeface="黑体" panose="02010609060101010101" pitchFamily="49" charset="-122"/>
              </a:rPr>
              <a:t>什么是</a:t>
            </a:r>
            <a:r>
              <a:rPr lang="zh-CN" altLang="en-US" sz="2800" dirty="0" smtClean="0">
                <a:solidFill>
                  <a:srgbClr val="FF0000"/>
                </a:solidFill>
                <a:latin typeface="黑体" panose="02010609060101010101" pitchFamily="49" charset="-122"/>
                <a:ea typeface="黑体" panose="02010609060101010101" pitchFamily="49" charset="-122"/>
              </a:rPr>
              <a:t>按生产要素</a:t>
            </a:r>
            <a:r>
              <a:rPr lang="zh-CN" altLang="en-US" sz="2800" dirty="0" smtClean="0">
                <a:latin typeface="黑体" panose="02010609060101010101" pitchFamily="49" charset="-122"/>
                <a:ea typeface="黑体" panose="02010609060101010101" pitchFamily="49" charset="-122"/>
              </a:rPr>
              <a:t>分配？实行按生产要素分配有何</a:t>
            </a:r>
            <a:r>
              <a:rPr lang="zh-CN" altLang="en-US" sz="2800" dirty="0" smtClean="0">
                <a:solidFill>
                  <a:srgbClr val="FF0000"/>
                </a:solidFill>
                <a:latin typeface="黑体" panose="02010609060101010101" pitchFamily="49" charset="-122"/>
                <a:ea typeface="黑体" panose="02010609060101010101" pitchFamily="49" charset="-122"/>
              </a:rPr>
              <a:t>意义</a:t>
            </a:r>
            <a:r>
              <a:rPr lang="zh-CN" altLang="en-US" sz="2800" dirty="0" smtClean="0">
                <a:latin typeface="黑体" panose="02010609060101010101" pitchFamily="49" charset="-122"/>
                <a:ea typeface="黑体" panose="02010609060101010101" pitchFamily="49" charset="-122"/>
              </a:rPr>
              <a:t>？</a:t>
            </a:r>
            <a:endParaRPr lang="zh-CN" altLang="en-US" sz="2800" dirty="0">
              <a:latin typeface="黑体" panose="02010609060101010101" pitchFamily="49" charset="-122"/>
              <a:ea typeface="黑体" panose="02010609060101010101" pitchFamily="49" charset="-122"/>
            </a:endParaRPr>
          </a:p>
        </p:txBody>
      </p:sp>
      <p:sp>
        <p:nvSpPr>
          <p:cNvPr id="7" name="矩形 6"/>
          <p:cNvSpPr/>
          <p:nvPr/>
        </p:nvSpPr>
        <p:spPr>
          <a:xfrm>
            <a:off x="365125" y="455951"/>
            <a:ext cx="212407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spcBef>
                <a:spcPct val="20000"/>
              </a:spcBef>
              <a:buClr>
                <a:schemeClr val="hlink"/>
              </a:buClr>
              <a:buSzPct val="70000"/>
              <a:buFont typeface="Wingdings" panose="05000000000000000000" pitchFamily="2" charset="2"/>
              <a:buNone/>
            </a:pPr>
            <a:r>
              <a:rPr lang="zh-CN" altLang="en-US" sz="2400" dirty="0" smtClean="0">
                <a:solidFill>
                  <a:srgbClr val="0070C0"/>
                </a:solidFill>
                <a:latin typeface="黑体" panose="02010609060101010101" pitchFamily="49" charset="-122"/>
                <a:ea typeface="黑体" panose="02010609060101010101" pitchFamily="49" charset="-122"/>
              </a:rPr>
              <a:t>自主学习内容：</a:t>
            </a:r>
            <a:endParaRPr lang="zh-CN" altLang="en-US" sz="2400" dirty="0">
              <a:solidFill>
                <a:srgbClr val="0070C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6011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12507620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1362075"/>
            <a:ext cx="8327836" cy="329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1774825" y="95250"/>
            <a:ext cx="8640763" cy="523220"/>
          </a:xfrm>
          <a:prstGeom prst="rect">
            <a:avLst/>
          </a:prstGeom>
          <a:noFill/>
          <a:ln w="9525" algn="ctr">
            <a:noFill/>
            <a:miter lim="800000"/>
            <a:headEnd/>
            <a:tailEnd/>
          </a:ln>
          <a:effectLst>
            <a:outerShdw dist="35921" dir="2700000" algn="ctr" rotWithShape="0">
              <a:srgbClr val="4D4D4D"/>
            </a:outerShdw>
          </a:effec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1pPr>
            <a:lvl2pPr marL="4572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2pPr>
            <a:lvl3pPr marL="9144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3pPr>
            <a:lvl4pPr marL="13716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4pPr>
            <a:lvl5pPr marL="18288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5pPr>
            <a:lvl6pPr marL="22860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6pPr>
            <a:lvl7pPr marL="27432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7pPr>
            <a:lvl8pPr marL="32004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8pPr>
            <a:lvl9pPr marL="36576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9pPr>
          </a:lstStyle>
          <a:p>
            <a:pPr>
              <a:spcBef>
                <a:spcPct val="50000"/>
              </a:spcBef>
              <a:defRPr/>
            </a:pPr>
            <a:r>
              <a:rPr lang="en-US" altLang="zh-CN" sz="2800">
                <a:latin typeface="黑体" panose="02010609060101010101" pitchFamily="49" charset="-122"/>
                <a:ea typeface="黑体" panose="02010609060101010101" pitchFamily="49" charset="-122"/>
              </a:rPr>
              <a:t>      </a:t>
            </a:r>
            <a:endParaRPr lang="zh-CN" altLang="en-US" sz="2800">
              <a:latin typeface="黑体" panose="02010609060101010101" pitchFamily="49" charset="-122"/>
              <a:ea typeface="黑体" panose="02010609060101010101" pitchFamily="49" charset="-122"/>
            </a:endParaRPr>
          </a:p>
        </p:txBody>
      </p:sp>
      <p:sp>
        <p:nvSpPr>
          <p:cNvPr id="6" name="Text Box 3"/>
          <p:cNvSpPr txBox="1">
            <a:spLocks noChangeArrowheads="1"/>
          </p:cNvSpPr>
          <p:nvPr/>
        </p:nvSpPr>
        <p:spPr bwMode="auto">
          <a:xfrm>
            <a:off x="438150" y="141416"/>
            <a:ext cx="94355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1pPr>
            <a:lvl2pPr marL="4572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2pPr>
            <a:lvl3pPr marL="9144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3pPr>
            <a:lvl4pPr marL="13716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4pPr>
            <a:lvl5pPr marL="18288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5pPr>
            <a:lvl6pPr marL="22860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6pPr>
            <a:lvl7pPr marL="27432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7pPr>
            <a:lvl8pPr marL="32004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8pPr>
            <a:lvl9pPr marL="36576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9pPr>
          </a:lstStyle>
          <a:p>
            <a:pPr>
              <a:spcBef>
                <a:spcPct val="50000"/>
              </a:spcBef>
              <a:buFont typeface="Arial" panose="020B0604020202020204" pitchFamily="34" charset="0"/>
              <a:buNone/>
            </a:pPr>
            <a:r>
              <a:rPr lang="en-US" altLang="zh-CN" sz="2800" dirty="0" smtClean="0">
                <a:latin typeface="黑体" panose="02010609060101010101" pitchFamily="49" charset="-122"/>
                <a:ea typeface="黑体" panose="02010609060101010101" pitchFamily="49" charset="-122"/>
              </a:rPr>
              <a:t>1958</a:t>
            </a:r>
            <a:r>
              <a:rPr lang="zh-CN" altLang="en-US" sz="2800" dirty="0">
                <a:latin typeface="黑体" panose="02010609060101010101" pitchFamily="49" charset="-122"/>
                <a:ea typeface="黑体" panose="02010609060101010101" pitchFamily="49" charset="-122"/>
              </a:rPr>
              <a:t>年我国提出了“大跃进”口号，组织人民公社，实行平均分配制度，吃“大锅饭”。</a:t>
            </a:r>
          </a:p>
        </p:txBody>
      </p:sp>
      <p:sp>
        <p:nvSpPr>
          <p:cNvPr id="7" name="Text Box 3"/>
          <p:cNvSpPr txBox="1">
            <a:spLocks noChangeArrowheads="1"/>
          </p:cNvSpPr>
          <p:nvPr/>
        </p:nvSpPr>
        <p:spPr bwMode="auto">
          <a:xfrm>
            <a:off x="438150" y="5040122"/>
            <a:ext cx="72961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1pPr>
            <a:lvl2pPr marL="4572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2pPr>
            <a:lvl3pPr marL="9144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3pPr>
            <a:lvl4pPr marL="13716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4pPr>
            <a:lvl5pPr marL="18288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5pPr>
            <a:lvl6pPr marL="22860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6pPr>
            <a:lvl7pPr marL="27432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7pPr>
            <a:lvl8pPr marL="32004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8pPr>
            <a:lvl9pPr marL="36576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9pPr>
          </a:lstStyle>
          <a:p>
            <a:pPr>
              <a:spcBef>
                <a:spcPct val="50000"/>
              </a:spcBef>
              <a:buFont typeface="Arial" panose="020B0604020202020204" pitchFamily="34" charset="0"/>
              <a:buNone/>
            </a:pPr>
            <a:r>
              <a:rPr lang="en-US" altLang="zh-CN" sz="2800" dirty="0" smtClean="0">
                <a:solidFill>
                  <a:srgbClr val="FF0000"/>
                </a:solidFill>
                <a:latin typeface="黑体" panose="02010609060101010101" pitchFamily="49" charset="-122"/>
                <a:ea typeface="黑体" panose="02010609060101010101" pitchFamily="49" charset="-122"/>
              </a:rPr>
              <a:t>1978</a:t>
            </a:r>
            <a:r>
              <a:rPr lang="zh-CN" altLang="en-US" sz="2800" dirty="0" smtClean="0">
                <a:solidFill>
                  <a:srgbClr val="FF0000"/>
                </a:solidFill>
                <a:latin typeface="黑体" panose="02010609060101010101" pitchFamily="49" charset="-122"/>
                <a:ea typeface="黑体" panose="02010609060101010101" pitchFamily="49" charset="-122"/>
              </a:rPr>
              <a:t>年召开的十一届三中全会决定改革开放，神州大地的改变开始了。</a:t>
            </a:r>
            <a:endParaRPr lang="zh-CN" altLang="en-US" sz="2800" dirty="0">
              <a:solidFill>
                <a:srgbClr val="FF0000"/>
              </a:solidFill>
              <a:latin typeface="黑体" panose="02010609060101010101" pitchFamily="49" charset="-122"/>
              <a:ea typeface="黑体" panose="02010609060101010101" pitchFamily="49" charset="-122"/>
            </a:endParaRPr>
          </a:p>
        </p:txBody>
      </p:sp>
      <p:sp>
        <p:nvSpPr>
          <p:cNvPr id="9" name="TextBox 6"/>
          <p:cNvSpPr txBox="1">
            <a:spLocks noChangeArrowheads="1"/>
          </p:cNvSpPr>
          <p:nvPr/>
        </p:nvSpPr>
        <p:spPr bwMode="auto">
          <a:xfrm>
            <a:off x="8958263" y="1360610"/>
            <a:ext cx="2586037" cy="2677656"/>
          </a:xfrm>
          <a:prstGeom prst="rect">
            <a:avLst/>
          </a:prstGeom>
          <a:noFill/>
          <a:ln w="9525" cmpd="dbl">
            <a:solidFill>
              <a:srgbClr val="FF0000"/>
            </a:solid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1pPr>
            <a:lvl2pPr marL="4572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2pPr>
            <a:lvl3pPr marL="9144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3pPr>
            <a:lvl4pPr marL="13716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4pPr>
            <a:lvl5pPr marL="18288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5pPr>
            <a:lvl6pPr marL="22860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6pPr>
            <a:lvl7pPr marL="27432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7pPr>
            <a:lvl8pPr marL="32004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8pPr>
            <a:lvl9pPr marL="36576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9pPr>
          </a:lstStyle>
          <a:p>
            <a:pPr eaLnBrk="1" hangingPunct="1"/>
            <a:r>
              <a:rPr lang="zh-CN" altLang="en-US" sz="2800" dirty="0" smtClean="0">
                <a:latin typeface="黑体" panose="02010609060101010101" pitchFamily="49" charset="-122"/>
                <a:ea typeface="黑体" panose="02010609060101010101" pitchFamily="49" charset="-122"/>
              </a:rPr>
              <a:t>上工</a:t>
            </a:r>
            <a:r>
              <a:rPr lang="zh-CN" altLang="en-US" sz="2800" dirty="0">
                <a:latin typeface="黑体" panose="02010609060101010101" pitchFamily="49" charset="-122"/>
                <a:ea typeface="黑体" panose="02010609060101010101" pitchFamily="49" charset="-122"/>
              </a:rPr>
              <a:t>一窝蜂</a:t>
            </a:r>
            <a:r>
              <a:rPr lang="zh-CN" altLang="en-US" sz="2800" dirty="0" smtClean="0">
                <a:latin typeface="黑体" panose="02010609060101010101" pitchFamily="49" charset="-122"/>
                <a:ea typeface="黑体" panose="02010609060101010101" pitchFamily="49" charset="-122"/>
              </a:rPr>
              <a:t>，</a:t>
            </a:r>
            <a:endParaRPr lang="en-US" altLang="zh-CN" sz="2800" dirty="0" smtClean="0">
              <a:latin typeface="黑体" panose="02010609060101010101" pitchFamily="49" charset="-122"/>
              <a:ea typeface="黑体" panose="02010609060101010101" pitchFamily="49" charset="-122"/>
            </a:endParaRPr>
          </a:p>
          <a:p>
            <a:pPr eaLnBrk="1" hangingPunct="1"/>
            <a:r>
              <a:rPr lang="zh-CN" altLang="en-US" sz="2800" dirty="0" smtClean="0">
                <a:latin typeface="黑体" panose="02010609060101010101" pitchFamily="49" charset="-122"/>
                <a:ea typeface="黑体" panose="02010609060101010101" pitchFamily="49" charset="-122"/>
              </a:rPr>
              <a:t>干活</a:t>
            </a:r>
            <a:r>
              <a:rPr lang="zh-CN" altLang="en-US" sz="2800" dirty="0">
                <a:latin typeface="黑体" panose="02010609060101010101" pitchFamily="49" charset="-122"/>
                <a:ea typeface="黑体" panose="02010609060101010101" pitchFamily="49" charset="-122"/>
              </a:rPr>
              <a:t>闹哄哄；</a:t>
            </a:r>
            <a:endParaRPr lang="en-US" altLang="zh-CN" sz="2800" dirty="0">
              <a:latin typeface="黑体" panose="02010609060101010101" pitchFamily="49" charset="-122"/>
              <a:ea typeface="黑体" panose="02010609060101010101" pitchFamily="49" charset="-122"/>
            </a:endParaRPr>
          </a:p>
          <a:p>
            <a:pPr eaLnBrk="1" hangingPunct="1"/>
            <a:r>
              <a:rPr lang="zh-CN" altLang="en-US" sz="2800" dirty="0">
                <a:latin typeface="黑体" panose="02010609060101010101" pitchFamily="49" charset="-122"/>
                <a:ea typeface="黑体" panose="02010609060101010101" pitchFamily="49" charset="-122"/>
              </a:rPr>
              <a:t>放工往前冲</a:t>
            </a:r>
            <a:r>
              <a:rPr lang="zh-CN" altLang="en-US" sz="2800" dirty="0" smtClean="0">
                <a:latin typeface="黑体" panose="02010609060101010101" pitchFamily="49" charset="-122"/>
                <a:ea typeface="黑体" panose="02010609060101010101" pitchFamily="49" charset="-122"/>
              </a:rPr>
              <a:t>，</a:t>
            </a:r>
            <a:endParaRPr lang="en-US" altLang="zh-CN" sz="2800" dirty="0" smtClean="0">
              <a:latin typeface="黑体" panose="02010609060101010101" pitchFamily="49" charset="-122"/>
              <a:ea typeface="黑体" panose="02010609060101010101" pitchFamily="49" charset="-122"/>
            </a:endParaRPr>
          </a:p>
          <a:p>
            <a:pPr eaLnBrk="1" hangingPunct="1"/>
            <a:r>
              <a:rPr lang="zh-CN" altLang="en-US" sz="2800" dirty="0" smtClean="0">
                <a:latin typeface="黑体" panose="02010609060101010101" pitchFamily="49" charset="-122"/>
                <a:ea typeface="黑体" panose="02010609060101010101" pitchFamily="49" charset="-122"/>
              </a:rPr>
              <a:t>苦</a:t>
            </a:r>
            <a:r>
              <a:rPr lang="zh-CN" altLang="en-US" sz="2800" dirty="0">
                <a:latin typeface="黑体" panose="02010609060101010101" pitchFamily="49" charset="-122"/>
                <a:ea typeface="黑体" panose="02010609060101010101" pitchFamily="49" charset="-122"/>
              </a:rPr>
              <a:t>了想干的；</a:t>
            </a:r>
            <a:endParaRPr lang="en-US" altLang="zh-CN" sz="2800" dirty="0">
              <a:latin typeface="黑体" panose="02010609060101010101" pitchFamily="49" charset="-122"/>
              <a:ea typeface="黑体" panose="02010609060101010101" pitchFamily="49" charset="-122"/>
            </a:endParaRPr>
          </a:p>
          <a:p>
            <a:pPr eaLnBrk="1" hangingPunct="1"/>
            <a:r>
              <a:rPr lang="zh-CN" altLang="en-US" sz="2800" dirty="0">
                <a:latin typeface="黑体" panose="02010609060101010101" pitchFamily="49" charset="-122"/>
                <a:ea typeface="黑体" panose="02010609060101010101" pitchFamily="49" charset="-122"/>
              </a:rPr>
              <a:t>累了实干的</a:t>
            </a:r>
            <a:r>
              <a:rPr lang="zh-CN" altLang="en-US" sz="2800" dirty="0" smtClean="0">
                <a:latin typeface="黑体" panose="02010609060101010101" pitchFamily="49" charset="-122"/>
                <a:ea typeface="黑体" panose="02010609060101010101" pitchFamily="49" charset="-122"/>
              </a:rPr>
              <a:t>，</a:t>
            </a:r>
            <a:endParaRPr lang="en-US" altLang="zh-CN" sz="2800" dirty="0" smtClean="0">
              <a:latin typeface="黑体" panose="02010609060101010101" pitchFamily="49" charset="-122"/>
              <a:ea typeface="黑体" panose="02010609060101010101" pitchFamily="49" charset="-122"/>
            </a:endParaRPr>
          </a:p>
          <a:p>
            <a:pPr eaLnBrk="1" hangingPunct="1"/>
            <a:r>
              <a:rPr lang="zh-CN" altLang="en-US" sz="2800" dirty="0" smtClean="0">
                <a:latin typeface="黑体" panose="02010609060101010101" pitchFamily="49" charset="-122"/>
                <a:ea typeface="黑体" panose="02010609060101010101" pitchFamily="49" charset="-122"/>
              </a:rPr>
              <a:t>便宜</a:t>
            </a:r>
            <a:r>
              <a:rPr lang="zh-CN" altLang="en-US" sz="2800" dirty="0">
                <a:latin typeface="黑体" panose="02010609060101010101" pitchFamily="49" charset="-122"/>
                <a:ea typeface="黑体" panose="02010609060101010101" pitchFamily="49" charset="-122"/>
              </a:rPr>
              <a:t>了捣蛋的。</a:t>
            </a:r>
          </a:p>
        </p:txBody>
      </p:sp>
      <p:pic>
        <p:nvPicPr>
          <p:cNvPr id="10" name="Picture 5" descr="0909241045e494ab58ba705eb0"/>
          <p:cNvPicPr>
            <a:picLocks noChangeAspect="1" noChangeArrowheads="1"/>
          </p:cNvPicPr>
          <p:nvPr/>
        </p:nvPicPr>
        <p:blipFill>
          <a:blip r:embed="rId3">
            <a:extLst>
              <a:ext uri="{28A0092B-C50C-407E-A947-70E740481C1C}">
                <a14:useLocalDpi xmlns:a14="http://schemas.microsoft.com/office/drawing/2010/main" val="0"/>
              </a:ext>
            </a:extLst>
          </a:blip>
          <a:srcRect t="14059" b="5112"/>
          <a:stretch>
            <a:fillRect/>
          </a:stretch>
        </p:blipFill>
        <p:spPr bwMode="auto">
          <a:xfrm>
            <a:off x="8841634" y="4239853"/>
            <a:ext cx="3305364" cy="255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083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01650" y="662116"/>
            <a:ext cx="1128395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1pPr>
            <a:lvl2pPr marL="4572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2pPr>
            <a:lvl3pPr marL="9144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3pPr>
            <a:lvl4pPr marL="13716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4pPr>
            <a:lvl5pPr marL="18288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5pPr>
            <a:lvl6pPr marL="22860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6pPr>
            <a:lvl7pPr marL="27432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7pPr>
            <a:lvl8pPr marL="32004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8pPr>
            <a:lvl9pPr marL="36576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9pPr>
          </a:lstStyle>
          <a:p>
            <a:pPr>
              <a:spcBef>
                <a:spcPts val="0"/>
              </a:spcBef>
              <a:buFont typeface="Arial" panose="020B0604020202020204" pitchFamily="34" charset="0"/>
              <a:buNone/>
            </a:pPr>
            <a:r>
              <a:rPr lang="zh-CN" altLang="en-US" sz="2800" dirty="0" smtClean="0">
                <a:solidFill>
                  <a:srgbClr val="0070C0"/>
                </a:solidFill>
                <a:latin typeface="黑体" panose="02010609060101010101" pitchFamily="49" charset="-122"/>
                <a:ea typeface="黑体" panose="02010609060101010101" pitchFamily="49" charset="-122"/>
              </a:rPr>
              <a:t>时间</a:t>
            </a:r>
            <a:r>
              <a:rPr lang="zh-CN" altLang="en-US" sz="2800" dirty="0" smtClean="0">
                <a:latin typeface="黑体" panose="02010609060101010101" pitchFamily="49" charset="-122"/>
                <a:ea typeface="黑体" panose="02010609060101010101" pitchFamily="49" charset="-122"/>
              </a:rPr>
              <a:t>：</a:t>
            </a:r>
            <a:r>
              <a:rPr lang="en-US" altLang="zh-CN" sz="2800" dirty="0" smtClean="0">
                <a:latin typeface="黑体" panose="02010609060101010101" pitchFamily="49" charset="-122"/>
                <a:ea typeface="黑体" panose="02010609060101010101" pitchFamily="49" charset="-122"/>
              </a:rPr>
              <a:t>1979</a:t>
            </a:r>
            <a:r>
              <a:rPr lang="zh-CN" altLang="en-US" sz="2800" dirty="0" smtClean="0">
                <a:latin typeface="黑体" panose="02010609060101010101" pitchFamily="49" charset="-122"/>
                <a:ea typeface="黑体" panose="02010609060101010101" pitchFamily="49" charset="-122"/>
              </a:rPr>
              <a:t>年冬</a:t>
            </a:r>
            <a:endParaRPr lang="en-US" altLang="zh-CN" sz="2800" dirty="0" smtClean="0">
              <a:latin typeface="黑体" panose="02010609060101010101" pitchFamily="49" charset="-122"/>
              <a:ea typeface="黑体" panose="02010609060101010101" pitchFamily="49" charset="-122"/>
            </a:endParaRPr>
          </a:p>
          <a:p>
            <a:pPr>
              <a:spcBef>
                <a:spcPts val="0"/>
              </a:spcBef>
              <a:buFont typeface="Arial" panose="020B0604020202020204" pitchFamily="34" charset="0"/>
              <a:buNone/>
            </a:pPr>
            <a:r>
              <a:rPr lang="zh-CN" altLang="en-US" sz="2800" dirty="0" smtClean="0">
                <a:solidFill>
                  <a:srgbClr val="0070C0"/>
                </a:solidFill>
                <a:latin typeface="黑体" panose="02010609060101010101" pitchFamily="49" charset="-122"/>
                <a:ea typeface="黑体" panose="02010609060101010101" pitchFamily="49" charset="-122"/>
              </a:rPr>
              <a:t>地点</a:t>
            </a:r>
            <a:r>
              <a:rPr lang="zh-CN" altLang="en-US" sz="2800" dirty="0" smtClean="0">
                <a:latin typeface="黑体" panose="02010609060101010101" pitchFamily="49" charset="-122"/>
                <a:ea typeface="黑体" panose="02010609060101010101" pitchFamily="49" charset="-122"/>
              </a:rPr>
              <a:t>：某地农村</a:t>
            </a:r>
            <a:endParaRPr lang="en-US" altLang="zh-CN" sz="2800" dirty="0" smtClean="0">
              <a:latin typeface="黑体" panose="02010609060101010101" pitchFamily="49" charset="-122"/>
              <a:ea typeface="黑体" panose="02010609060101010101" pitchFamily="49" charset="-122"/>
            </a:endParaRPr>
          </a:p>
          <a:p>
            <a:pPr>
              <a:spcBef>
                <a:spcPts val="0"/>
              </a:spcBef>
              <a:buFont typeface="Arial" panose="020B0604020202020204" pitchFamily="34" charset="0"/>
              <a:buNone/>
            </a:pPr>
            <a:r>
              <a:rPr lang="zh-CN" altLang="en-US" sz="2800" dirty="0" smtClean="0">
                <a:solidFill>
                  <a:srgbClr val="0070C0"/>
                </a:solidFill>
                <a:latin typeface="黑体" panose="02010609060101010101" pitchFamily="49" charset="-122"/>
                <a:ea typeface="黑体" panose="02010609060101010101" pitchFamily="49" charset="-122"/>
              </a:rPr>
              <a:t>人物</a:t>
            </a:r>
            <a:r>
              <a:rPr lang="zh-CN" altLang="en-US" sz="2800" dirty="0" smtClean="0">
                <a:latin typeface="黑体" panose="02010609060101010101" pitchFamily="49" charset="-122"/>
                <a:ea typeface="黑体" panose="02010609060101010101" pitchFamily="49" charset="-122"/>
              </a:rPr>
              <a:t>：农民郭靖、妻黄蓉和他们</a:t>
            </a:r>
            <a:r>
              <a:rPr lang="zh-CN" altLang="en-US" sz="2800" dirty="0">
                <a:latin typeface="黑体" panose="02010609060101010101" pitchFamily="49" charset="-122"/>
                <a:ea typeface="黑体" panose="02010609060101010101" pitchFamily="49" charset="-122"/>
              </a:rPr>
              <a:t>的儿子郭破虏、女儿</a:t>
            </a:r>
            <a:r>
              <a:rPr lang="zh-CN" altLang="en-US" sz="2800" dirty="0" smtClean="0">
                <a:latin typeface="黑体" panose="02010609060101010101" pitchFamily="49" charset="-122"/>
                <a:ea typeface="黑体" panose="02010609060101010101" pitchFamily="49" charset="-122"/>
              </a:rPr>
              <a:t>郭芙、郭襄一家五口。</a:t>
            </a:r>
            <a:endParaRPr lang="en-US" altLang="zh-CN" sz="2800" dirty="0" smtClean="0">
              <a:latin typeface="黑体" panose="02010609060101010101" pitchFamily="49" charset="-122"/>
              <a:ea typeface="黑体" panose="02010609060101010101" pitchFamily="49" charset="-122"/>
            </a:endParaRPr>
          </a:p>
          <a:p>
            <a:pPr>
              <a:spcBef>
                <a:spcPts val="0"/>
              </a:spcBef>
            </a:pPr>
            <a:r>
              <a:rPr lang="zh-CN" altLang="en-US" sz="2800" dirty="0">
                <a:solidFill>
                  <a:srgbClr val="0070C0"/>
                </a:solidFill>
                <a:latin typeface="黑体" panose="02010609060101010101" pitchFamily="49" charset="-122"/>
                <a:ea typeface="黑体" panose="02010609060101010101" pitchFamily="49" charset="-122"/>
              </a:rPr>
              <a:t>事件</a:t>
            </a:r>
            <a:r>
              <a:rPr lang="zh-CN" altLang="en-US" sz="2800" dirty="0" smtClean="0">
                <a:latin typeface="黑体" panose="02010609060101010101" pitchFamily="49" charset="-122"/>
                <a:ea typeface="黑体" panose="02010609060101010101" pitchFamily="49" charset="-122"/>
              </a:rPr>
              <a:t>：人民公社</a:t>
            </a:r>
            <a:r>
              <a:rPr lang="zh-CN" altLang="en-US" sz="2800" dirty="0">
                <a:latin typeface="黑体" panose="02010609060101010101" pitchFamily="49" charset="-122"/>
                <a:ea typeface="黑体" panose="02010609060101010101" pitchFamily="49" charset="-122"/>
              </a:rPr>
              <a:t>期间，一家人在村食堂吃大锅饭，郭靖和黄蓉在集体劳动挣工分，收入归集体，年终根据工分分到一定收入，每年的收入大约是</a:t>
            </a:r>
            <a:r>
              <a:rPr lang="en-US" altLang="zh-CN" sz="2800" dirty="0">
                <a:latin typeface="黑体" panose="02010609060101010101" pitchFamily="49" charset="-122"/>
                <a:ea typeface="黑体" panose="02010609060101010101" pitchFamily="49" charset="-122"/>
              </a:rPr>
              <a:t>200</a:t>
            </a:r>
            <a:r>
              <a:rPr lang="zh-CN" altLang="en-US" sz="2800" dirty="0">
                <a:latin typeface="黑体" panose="02010609060101010101" pitchFamily="49" charset="-122"/>
                <a:ea typeface="黑体" panose="02010609060101010101" pitchFamily="49" charset="-122"/>
              </a:rPr>
              <a:t>元左右。农村土地改革，农民可以承包集体土地自己耕种，上交国家公粮和村提留之后，剩下的都是自己的。郭靖一家承包了村里</a:t>
            </a:r>
            <a:r>
              <a:rPr lang="en-US" altLang="zh-CN" sz="2800" dirty="0">
                <a:latin typeface="黑体" panose="02010609060101010101" pitchFamily="49" charset="-122"/>
                <a:ea typeface="黑体" panose="02010609060101010101" pitchFamily="49" charset="-122"/>
              </a:rPr>
              <a:t>10</a:t>
            </a:r>
            <a:r>
              <a:rPr lang="zh-CN" altLang="en-US" sz="2800" dirty="0">
                <a:latin typeface="黑体" panose="02010609060101010101" pitchFamily="49" charset="-122"/>
                <a:ea typeface="黑体" panose="02010609060101010101" pitchFamily="49" charset="-122"/>
              </a:rPr>
              <a:t>亩田，劳动力是他们两口。当然，这时候在自己家吃饭了。到</a:t>
            </a:r>
            <a:r>
              <a:rPr lang="en-US" altLang="zh-CN" sz="2800" dirty="0">
                <a:latin typeface="黑体" panose="02010609060101010101" pitchFamily="49" charset="-122"/>
                <a:ea typeface="黑体" panose="02010609060101010101" pitchFamily="49" charset="-122"/>
              </a:rPr>
              <a:t>1980</a:t>
            </a:r>
            <a:r>
              <a:rPr lang="zh-CN" altLang="en-US" sz="2800" dirty="0">
                <a:latin typeface="黑体" panose="02010609060101010101" pitchFamily="49" charset="-122"/>
                <a:ea typeface="黑体" panose="02010609060101010101" pitchFamily="49" charset="-122"/>
              </a:rPr>
              <a:t>年年底，他们家收入</a:t>
            </a:r>
            <a:r>
              <a:rPr lang="en-US" altLang="zh-CN" sz="2800" dirty="0">
                <a:latin typeface="黑体" panose="02010609060101010101" pitchFamily="49" charset="-122"/>
                <a:ea typeface="黑体" panose="02010609060101010101" pitchFamily="49" charset="-122"/>
              </a:rPr>
              <a:t>600</a:t>
            </a:r>
            <a:r>
              <a:rPr lang="zh-CN" altLang="en-US" sz="2800" dirty="0">
                <a:latin typeface="黑体" panose="02010609060101010101" pitchFamily="49" charset="-122"/>
                <a:ea typeface="黑体" panose="02010609060101010101" pitchFamily="49" charset="-122"/>
              </a:rPr>
              <a:t>多元</a:t>
            </a:r>
            <a:r>
              <a:rPr lang="zh-CN" altLang="en-US" sz="2800" dirty="0" smtClean="0">
                <a:latin typeface="黑体" panose="02010609060101010101" pitchFamily="49" charset="-122"/>
                <a:ea typeface="黑体" panose="02010609060101010101" pitchFamily="49" charset="-122"/>
              </a:rPr>
              <a:t>。</a:t>
            </a:r>
            <a:endParaRPr lang="en-US" altLang="zh-CN" sz="2800" dirty="0" smtClean="0">
              <a:latin typeface="黑体" panose="02010609060101010101" pitchFamily="49" charset="-122"/>
              <a:ea typeface="黑体" panose="02010609060101010101" pitchFamily="49" charset="-122"/>
            </a:endParaRPr>
          </a:p>
        </p:txBody>
      </p:sp>
      <p:sp>
        <p:nvSpPr>
          <p:cNvPr id="5" name="Rectangle 3"/>
          <p:cNvSpPr>
            <a:spLocks noGrp="1" noChangeArrowheads="1"/>
          </p:cNvSpPr>
          <p:nvPr>
            <p:ph type="title"/>
          </p:nvPr>
        </p:nvSpPr>
        <p:spPr>
          <a:xfrm>
            <a:off x="517698" y="5705562"/>
            <a:ext cx="6657802" cy="536575"/>
          </a:xfrm>
          <a:noFill/>
          <a:ln>
            <a:headEnd/>
            <a:tailEnd/>
          </a:ln>
        </p:spPr>
        <p:style>
          <a:lnRef idx="2">
            <a:schemeClr val="accent1"/>
          </a:lnRef>
          <a:fillRef idx="1">
            <a:schemeClr val="lt1"/>
          </a:fillRef>
          <a:effectRef idx="0">
            <a:schemeClr val="accent1"/>
          </a:effectRef>
          <a:fontRef idx="minor">
            <a:schemeClr val="dk1"/>
          </a:fontRef>
        </p:style>
        <p:txBody>
          <a:bodyPr>
            <a:normAutofit/>
          </a:bodyPr>
          <a:lstStyle/>
          <a:p>
            <a:r>
              <a:rPr lang="zh-CN" altLang="en-US" sz="2800" dirty="0" smtClean="0">
                <a:solidFill>
                  <a:srgbClr val="FF0000"/>
                </a:solidFill>
                <a:latin typeface="黑体" panose="02010609060101010101" pitchFamily="49" charset="-122"/>
                <a:ea typeface="黑体" panose="02010609060101010101" pitchFamily="49" charset="-122"/>
              </a:rPr>
              <a:t>思考：郭靖家发生了什么变化？</a:t>
            </a:r>
            <a:endParaRPr lang="zh-CN" altLang="en-US" sz="2800" dirty="0">
              <a:solidFill>
                <a:srgbClr val="FF0000"/>
              </a:solidFill>
              <a:latin typeface="黑体" panose="02010609060101010101" pitchFamily="49" charset="-122"/>
              <a:ea typeface="黑体" panose="02010609060101010101" pitchFamily="49" charset="-122"/>
            </a:endParaRPr>
          </a:p>
        </p:txBody>
      </p:sp>
      <p:grpSp>
        <p:nvGrpSpPr>
          <p:cNvPr id="3" name="组合 2"/>
          <p:cNvGrpSpPr/>
          <p:nvPr/>
        </p:nvGrpSpPr>
        <p:grpSpPr>
          <a:xfrm>
            <a:off x="0" y="1"/>
            <a:ext cx="1689100" cy="482600"/>
            <a:chOff x="0" y="1"/>
            <a:chExt cx="1689100" cy="48260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b="8333"/>
            <a:stretch/>
          </p:blipFill>
          <p:spPr>
            <a:xfrm>
              <a:off x="0" y="1"/>
              <a:ext cx="517698" cy="482600"/>
            </a:xfrm>
            <a:prstGeom prst="rect">
              <a:avLst/>
            </a:prstGeom>
          </p:spPr>
        </p:pic>
        <p:sp>
          <p:nvSpPr>
            <p:cNvPr id="6" name="矩形 5"/>
            <p:cNvSpPr/>
            <p:nvPr/>
          </p:nvSpPr>
          <p:spPr>
            <a:xfrm>
              <a:off x="501650" y="57869"/>
              <a:ext cx="118745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spcBef>
                  <a:spcPct val="20000"/>
                </a:spcBef>
                <a:buClr>
                  <a:schemeClr val="hlink"/>
                </a:buClr>
                <a:buSzPct val="70000"/>
                <a:buFont typeface="Wingdings" panose="05000000000000000000" pitchFamily="2" charset="2"/>
                <a:buNone/>
              </a:pPr>
              <a:r>
                <a:rPr lang="zh-CN" altLang="en-US" sz="2400" dirty="0" smtClean="0">
                  <a:solidFill>
                    <a:srgbClr val="00B05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镜头一</a:t>
              </a:r>
              <a:endParaRPr lang="zh-CN" altLang="en-US" sz="2400" dirty="0">
                <a:solidFill>
                  <a:srgbClr val="00B05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spTree>
    <p:extLst>
      <p:ext uri="{BB962C8B-B14F-4D97-AF65-F5344CB8AC3E}">
        <p14:creationId xmlns:p14="http://schemas.microsoft.com/office/powerpoint/2010/main" val="254127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27050" y="2097216"/>
            <a:ext cx="112839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1pPr>
            <a:lvl2pPr marL="4572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2pPr>
            <a:lvl3pPr marL="9144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3pPr>
            <a:lvl4pPr marL="13716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4pPr>
            <a:lvl5pPr marL="1828800" algn="l" rtl="0" fontAlgn="base">
              <a:spcBef>
                <a:spcPct val="0"/>
              </a:spcBef>
              <a:spcAft>
                <a:spcPct val="0"/>
              </a:spcAft>
              <a:defRPr kern="1200">
                <a:solidFill>
                  <a:schemeClr val="tx1"/>
                </a:solidFill>
                <a:latin typeface="Arial" panose="020B0604020202020204" pitchFamily="34" charset="0"/>
                <a:ea typeface="Batang" panose="02030600000101010101" pitchFamily="18" charset="-127"/>
                <a:cs typeface="+mn-cs"/>
              </a:defRPr>
            </a:lvl5pPr>
            <a:lvl6pPr marL="22860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6pPr>
            <a:lvl7pPr marL="27432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7pPr>
            <a:lvl8pPr marL="32004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8pPr>
            <a:lvl9pPr marL="3657600" algn="l" defTabSz="914400" rtl="0" eaLnBrk="1" latinLnBrk="0" hangingPunct="1">
              <a:defRPr kern="1200">
                <a:solidFill>
                  <a:schemeClr val="tx1"/>
                </a:solidFill>
                <a:latin typeface="Arial" panose="020B0604020202020204" pitchFamily="34" charset="0"/>
                <a:ea typeface="Batang" panose="02030600000101010101" pitchFamily="18" charset="-127"/>
                <a:cs typeface="+mn-cs"/>
              </a:defRPr>
            </a:lvl9pPr>
          </a:lstStyle>
          <a:p>
            <a:pPr>
              <a:spcBef>
                <a:spcPts val="0"/>
              </a:spcBef>
              <a:buFont typeface="Arial" panose="020B0604020202020204" pitchFamily="34" charset="0"/>
              <a:buNone/>
            </a:pPr>
            <a:r>
              <a:rPr lang="zh-CN" altLang="en-US" sz="2800" dirty="0" smtClean="0">
                <a:solidFill>
                  <a:srgbClr val="0070C0"/>
                </a:solidFill>
                <a:latin typeface="黑体" panose="02010609060101010101" pitchFamily="49" charset="-122"/>
                <a:ea typeface="黑体" panose="02010609060101010101" pitchFamily="49" charset="-122"/>
              </a:rPr>
              <a:t>时间</a:t>
            </a:r>
            <a:r>
              <a:rPr lang="zh-CN" altLang="en-US" sz="2800" dirty="0" smtClean="0">
                <a:latin typeface="黑体" panose="02010609060101010101" pitchFamily="49" charset="-122"/>
                <a:ea typeface="黑体" panose="02010609060101010101" pitchFamily="49" charset="-122"/>
              </a:rPr>
              <a:t>：</a:t>
            </a:r>
            <a:r>
              <a:rPr lang="en-US" altLang="zh-CN" sz="2800" dirty="0" smtClean="0">
                <a:latin typeface="黑体" panose="02010609060101010101" pitchFamily="49" charset="-122"/>
                <a:ea typeface="黑体" panose="02010609060101010101" pitchFamily="49" charset="-122"/>
              </a:rPr>
              <a:t>1988</a:t>
            </a:r>
            <a:r>
              <a:rPr lang="zh-CN" altLang="en-US" sz="2800" dirty="0" smtClean="0">
                <a:latin typeface="黑体" panose="02010609060101010101" pitchFamily="49" charset="-122"/>
                <a:ea typeface="黑体" panose="02010609060101010101" pitchFamily="49" charset="-122"/>
              </a:rPr>
              <a:t>年</a:t>
            </a:r>
            <a:endParaRPr lang="en-US" altLang="zh-CN" sz="2800" dirty="0" smtClean="0">
              <a:latin typeface="黑体" panose="02010609060101010101" pitchFamily="49" charset="-122"/>
              <a:ea typeface="黑体" panose="02010609060101010101" pitchFamily="49" charset="-122"/>
            </a:endParaRPr>
          </a:p>
          <a:p>
            <a:pPr>
              <a:spcBef>
                <a:spcPts val="0"/>
              </a:spcBef>
              <a:buFont typeface="Arial" panose="020B0604020202020204" pitchFamily="34" charset="0"/>
              <a:buNone/>
            </a:pPr>
            <a:r>
              <a:rPr lang="zh-CN" altLang="en-US" sz="2800" dirty="0" smtClean="0">
                <a:solidFill>
                  <a:srgbClr val="0070C0"/>
                </a:solidFill>
                <a:latin typeface="黑体" panose="02010609060101010101" pitchFamily="49" charset="-122"/>
                <a:ea typeface="黑体" panose="02010609060101010101" pitchFamily="49" charset="-122"/>
              </a:rPr>
              <a:t>地点</a:t>
            </a:r>
            <a:r>
              <a:rPr lang="zh-CN" altLang="en-US" sz="2800" dirty="0">
                <a:latin typeface="黑体" panose="02010609060101010101" pitchFamily="49" charset="-122"/>
                <a:ea typeface="黑体" panose="02010609060101010101" pitchFamily="49" charset="-122"/>
              </a:rPr>
              <a:t>：</a:t>
            </a:r>
            <a:r>
              <a:rPr lang="zh-CN" altLang="en-US" sz="2800" dirty="0" smtClean="0">
                <a:latin typeface="黑体" panose="02010609060101010101" pitchFamily="49" charset="-122"/>
                <a:ea typeface="黑体" panose="02010609060101010101" pitchFamily="49" charset="-122"/>
              </a:rPr>
              <a:t>没有变化</a:t>
            </a:r>
            <a:endParaRPr lang="en-US" altLang="zh-CN" sz="2800" dirty="0" smtClean="0">
              <a:latin typeface="黑体" panose="02010609060101010101" pitchFamily="49" charset="-122"/>
              <a:ea typeface="黑体" panose="02010609060101010101" pitchFamily="49" charset="-122"/>
            </a:endParaRPr>
          </a:p>
          <a:p>
            <a:pPr>
              <a:spcBef>
                <a:spcPts val="0"/>
              </a:spcBef>
              <a:buFont typeface="Arial" panose="020B0604020202020204" pitchFamily="34" charset="0"/>
              <a:buNone/>
            </a:pPr>
            <a:r>
              <a:rPr lang="zh-CN" altLang="en-US" sz="2800" dirty="0" smtClean="0">
                <a:solidFill>
                  <a:srgbClr val="0070C0"/>
                </a:solidFill>
                <a:latin typeface="黑体" panose="02010609060101010101" pitchFamily="49" charset="-122"/>
                <a:ea typeface="黑体" panose="02010609060101010101" pitchFamily="49" charset="-122"/>
              </a:rPr>
              <a:t>人物</a:t>
            </a:r>
            <a:r>
              <a:rPr lang="zh-CN" altLang="en-US" sz="2800" dirty="0" smtClean="0">
                <a:latin typeface="黑体" panose="02010609060101010101" pitchFamily="49" charset="-122"/>
                <a:ea typeface="黑体" panose="02010609060101010101" pitchFamily="49" charset="-122"/>
              </a:rPr>
              <a:t>：还是郭靖一家。</a:t>
            </a:r>
            <a:endParaRPr lang="en-US" altLang="zh-CN" sz="2800" dirty="0" smtClean="0">
              <a:latin typeface="黑体" panose="02010609060101010101" pitchFamily="49" charset="-122"/>
              <a:ea typeface="黑体" panose="02010609060101010101" pitchFamily="49" charset="-122"/>
            </a:endParaRPr>
          </a:p>
          <a:p>
            <a:pPr>
              <a:spcBef>
                <a:spcPts val="0"/>
              </a:spcBef>
            </a:pPr>
            <a:r>
              <a:rPr lang="zh-CN" altLang="en-US" sz="2800" dirty="0" smtClean="0">
                <a:solidFill>
                  <a:srgbClr val="0070C0"/>
                </a:solidFill>
                <a:latin typeface="黑体" panose="02010609060101010101" pitchFamily="49" charset="-122"/>
                <a:ea typeface="黑体" panose="02010609060101010101" pitchFamily="49" charset="-122"/>
              </a:rPr>
              <a:t>事件</a:t>
            </a:r>
            <a:r>
              <a:rPr lang="zh-CN" altLang="en-US" sz="2800" dirty="0" smtClean="0">
                <a:latin typeface="黑体" panose="02010609060101010101" pitchFamily="49" charset="-122"/>
                <a:ea typeface="黑体" panose="02010609060101010101" pitchFamily="49" charset="-122"/>
              </a:rPr>
              <a:t>：这一年，郭破虏中专毕业，分配到本县国有企业“</a:t>
            </a:r>
            <a:r>
              <a:rPr lang="zh-CN" altLang="en-US" sz="2800" dirty="0">
                <a:latin typeface="黑体" panose="02010609060101010101" pitchFamily="49" charset="-122"/>
                <a:ea typeface="黑体" panose="02010609060101010101" pitchFamily="49" charset="-122"/>
              </a:rPr>
              <a:t>有名啤酒厂</a:t>
            </a:r>
            <a:r>
              <a:rPr lang="zh-CN" altLang="en-US" sz="2800" dirty="0" smtClean="0">
                <a:latin typeface="黑体" panose="02010609060101010101" pitchFamily="49" charset="-122"/>
                <a:ea typeface="黑体" panose="02010609060101010101" pitchFamily="49" charset="-122"/>
              </a:rPr>
              <a:t>” 工作，收入为每月工资</a:t>
            </a:r>
            <a:r>
              <a:rPr lang="en-US" altLang="zh-CN" sz="2800" dirty="0" smtClean="0">
                <a:latin typeface="黑体" panose="02010609060101010101" pitchFamily="49" charset="-122"/>
                <a:ea typeface="黑体" panose="02010609060101010101" pitchFamily="49" charset="-122"/>
              </a:rPr>
              <a:t>210</a:t>
            </a:r>
            <a:r>
              <a:rPr lang="zh-CN" altLang="en-US" sz="2800" dirty="0" smtClean="0">
                <a:latin typeface="黑体" panose="02010609060101010101" pitchFamily="49" charset="-122"/>
                <a:ea typeface="黑体" panose="02010609060101010101" pitchFamily="49" charset="-122"/>
              </a:rPr>
              <a:t>元，几个月之后他因为工作积极认真每月又增加了奖金</a:t>
            </a:r>
            <a:r>
              <a:rPr lang="en-US" altLang="zh-CN" sz="2800" dirty="0" smtClean="0">
                <a:latin typeface="黑体" panose="02010609060101010101" pitchFamily="49" charset="-122"/>
                <a:ea typeface="黑体" panose="02010609060101010101" pitchFamily="49" charset="-122"/>
              </a:rPr>
              <a:t>50</a:t>
            </a:r>
            <a:r>
              <a:rPr lang="zh-CN" altLang="en-US" sz="2800" dirty="0" smtClean="0">
                <a:latin typeface="黑体" panose="02010609060101010101" pitchFamily="49" charset="-122"/>
                <a:ea typeface="黑体" panose="02010609060101010101" pitchFamily="49" charset="-122"/>
              </a:rPr>
              <a:t>元。郭靖和黄蓉每年种地的收入也达到了</a:t>
            </a:r>
            <a:r>
              <a:rPr lang="en-US" altLang="zh-CN" sz="2800" dirty="0" smtClean="0">
                <a:latin typeface="黑体" panose="02010609060101010101" pitchFamily="49" charset="-122"/>
                <a:ea typeface="黑体" panose="02010609060101010101" pitchFamily="49" charset="-122"/>
              </a:rPr>
              <a:t>1200</a:t>
            </a:r>
            <a:r>
              <a:rPr lang="zh-CN" altLang="en-US" sz="2800" dirty="0" smtClean="0">
                <a:latin typeface="黑体" panose="02010609060101010101" pitchFamily="49" charset="-122"/>
                <a:ea typeface="黑体" panose="02010609060101010101" pitchFamily="49" charset="-122"/>
              </a:rPr>
              <a:t>元每年。</a:t>
            </a:r>
            <a:endParaRPr lang="en-US" altLang="zh-CN" sz="2800" dirty="0" smtClean="0">
              <a:latin typeface="黑体" panose="02010609060101010101" pitchFamily="49" charset="-122"/>
              <a:ea typeface="黑体" panose="02010609060101010101" pitchFamily="49" charset="-122"/>
            </a:endParaRPr>
          </a:p>
        </p:txBody>
      </p:sp>
      <p:sp>
        <p:nvSpPr>
          <p:cNvPr id="5" name="Rectangle 3"/>
          <p:cNvSpPr>
            <a:spLocks noGrp="1" noChangeArrowheads="1"/>
          </p:cNvSpPr>
          <p:nvPr>
            <p:ph type="title"/>
          </p:nvPr>
        </p:nvSpPr>
        <p:spPr>
          <a:xfrm>
            <a:off x="527050" y="5188039"/>
            <a:ext cx="7943850" cy="536575"/>
          </a:xfrm>
          <a:noFill/>
          <a:ln>
            <a:headEnd/>
            <a:tailEnd/>
          </a:ln>
        </p:spPr>
        <p:style>
          <a:lnRef idx="2">
            <a:schemeClr val="accent1"/>
          </a:lnRef>
          <a:fillRef idx="1">
            <a:schemeClr val="lt1"/>
          </a:fillRef>
          <a:effectRef idx="0">
            <a:schemeClr val="accent1"/>
          </a:effectRef>
          <a:fontRef idx="minor">
            <a:schemeClr val="dk1"/>
          </a:fontRef>
        </p:style>
        <p:txBody>
          <a:bodyPr>
            <a:normAutofit/>
          </a:bodyPr>
          <a:lstStyle/>
          <a:p>
            <a:r>
              <a:rPr lang="zh-CN" altLang="en-US" sz="2800" dirty="0" smtClean="0">
                <a:solidFill>
                  <a:srgbClr val="FF0000"/>
                </a:solidFill>
                <a:latin typeface="黑体" panose="02010609060101010101" pitchFamily="49" charset="-122"/>
                <a:ea typeface="黑体" panose="02010609060101010101" pitchFamily="49" charset="-122"/>
              </a:rPr>
              <a:t>思考：还是那个问题，郭靖家发生了什么变化？</a:t>
            </a:r>
            <a:endParaRPr lang="zh-CN" altLang="en-US" sz="2800" dirty="0">
              <a:solidFill>
                <a:srgbClr val="FF0000"/>
              </a:solidFill>
              <a:latin typeface="黑体" panose="02010609060101010101" pitchFamily="49" charset="-122"/>
              <a:ea typeface="黑体" panose="02010609060101010101" pitchFamily="49" charset="-122"/>
            </a:endParaRPr>
          </a:p>
        </p:txBody>
      </p:sp>
      <p:grpSp>
        <p:nvGrpSpPr>
          <p:cNvPr id="7" name="组合 6"/>
          <p:cNvGrpSpPr/>
          <p:nvPr/>
        </p:nvGrpSpPr>
        <p:grpSpPr>
          <a:xfrm>
            <a:off x="0" y="1519862"/>
            <a:ext cx="1689100" cy="482600"/>
            <a:chOff x="0" y="1"/>
            <a:chExt cx="1689100" cy="48260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b="8333"/>
            <a:stretch/>
          </p:blipFill>
          <p:spPr>
            <a:xfrm>
              <a:off x="0" y="1"/>
              <a:ext cx="517698" cy="482600"/>
            </a:xfrm>
            <a:prstGeom prst="rect">
              <a:avLst/>
            </a:prstGeom>
          </p:spPr>
        </p:pic>
        <p:sp>
          <p:nvSpPr>
            <p:cNvPr id="9" name="矩形 8"/>
            <p:cNvSpPr/>
            <p:nvPr/>
          </p:nvSpPr>
          <p:spPr>
            <a:xfrm>
              <a:off x="501650" y="57869"/>
              <a:ext cx="118745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spcBef>
                  <a:spcPct val="20000"/>
                </a:spcBef>
                <a:buClr>
                  <a:schemeClr val="hlink"/>
                </a:buClr>
                <a:buSzPct val="70000"/>
                <a:buFont typeface="Wingdings" panose="05000000000000000000" pitchFamily="2" charset="2"/>
                <a:buNone/>
              </a:pPr>
              <a:r>
                <a:rPr lang="zh-CN" altLang="en-US" sz="2400" dirty="0" smtClean="0">
                  <a:solidFill>
                    <a:srgbClr val="00B05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镜头二</a:t>
              </a:r>
              <a:endParaRPr lang="zh-CN" altLang="en-US" sz="2400" dirty="0">
                <a:solidFill>
                  <a:srgbClr val="00B05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sp>
        <p:nvSpPr>
          <p:cNvPr id="2" name="矩形 1"/>
          <p:cNvSpPr/>
          <p:nvPr/>
        </p:nvSpPr>
        <p:spPr>
          <a:xfrm>
            <a:off x="527050" y="560857"/>
            <a:ext cx="7600950" cy="830997"/>
          </a:xfrm>
          <a:prstGeom prst="rect">
            <a:avLst/>
          </a:prstGeom>
        </p:spPr>
        <p:txBody>
          <a:bodyPr wrap="square">
            <a:spAutoFit/>
          </a:bodyPr>
          <a:lstStyle/>
          <a:p>
            <a:r>
              <a:rPr lang="zh-CN" altLang="zh-CN" sz="2400" dirty="0">
                <a:solidFill>
                  <a:srgbClr val="000000"/>
                </a:solidFill>
                <a:ea typeface="黑体" panose="02010609060101010101" pitchFamily="49" charset="-122"/>
                <a:cs typeface="Times New Roman" panose="02020603050405020304" pitchFamily="18" charset="0"/>
              </a:rPr>
              <a:t>承包了土地，自己耕种；从分配制度上看发生了变化，变成了按劳分配，收入增加了。</a:t>
            </a:r>
            <a:endParaRPr lang="zh-CN" altLang="en-US" sz="2400" dirty="0"/>
          </a:p>
        </p:txBody>
      </p:sp>
    </p:spTree>
    <p:extLst>
      <p:ext uri="{BB962C8B-B14F-4D97-AF65-F5344CB8AC3E}">
        <p14:creationId xmlns:p14="http://schemas.microsoft.com/office/powerpoint/2010/main" val="3559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39800" y="3913425"/>
            <a:ext cx="8724900" cy="1815882"/>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defPPr>
              <a:defRPr lang="zh-CN"/>
            </a:defPPr>
            <a:lvl1pPr>
              <a:spcBef>
                <a:spcPct val="50000"/>
              </a:spcBef>
              <a:defRPr sz="2800" b="1">
                <a:solidFill>
                  <a:schemeClr val="dk1"/>
                </a:solidFill>
                <a:latin typeface="黑体" panose="02010609060101010101" pitchFamily="49" charset="-122"/>
                <a:ea typeface="黑体" panose="02010609060101010101" pitchFamily="49"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b="0" dirty="0"/>
              <a:t>①</a:t>
            </a:r>
            <a:r>
              <a:rPr lang="zh-CN" altLang="en-US" b="0" dirty="0"/>
              <a:t>有利于调动劳动者的积极性和创造性</a:t>
            </a:r>
          </a:p>
          <a:p>
            <a:r>
              <a:rPr lang="zh-CN" altLang="en-US" b="0" dirty="0"/>
              <a:t>②有利于激发劳动者努力学习科学技术，提高技能</a:t>
            </a:r>
          </a:p>
          <a:p>
            <a:r>
              <a:rPr lang="zh-CN" altLang="en-US" b="0" dirty="0"/>
              <a:t>③有利于促进社会生产的发展</a:t>
            </a:r>
          </a:p>
        </p:txBody>
      </p:sp>
      <p:sp>
        <p:nvSpPr>
          <p:cNvPr id="6" name="矩形 5"/>
          <p:cNvSpPr/>
          <p:nvPr/>
        </p:nvSpPr>
        <p:spPr>
          <a:xfrm>
            <a:off x="939800" y="1734235"/>
            <a:ext cx="7835900" cy="1384995"/>
          </a:xfrm>
          <a:prstGeom prst="rect">
            <a:avLst/>
          </a:prstGeom>
        </p:spPr>
        <p:txBody>
          <a:bodyPr wrap="square">
            <a:spAutoFit/>
          </a:bodyPr>
          <a:lstStyle/>
          <a:p>
            <a:r>
              <a:rPr lang="zh-CN" altLang="en-US" sz="2800" dirty="0">
                <a:latin typeface="黑体" panose="02010609060101010101" pitchFamily="49" charset="-122"/>
                <a:ea typeface="黑体" panose="02010609060101010101" pitchFamily="49" charset="-122"/>
              </a:rPr>
              <a:t>承包集体土地自己耕种，上交国家公粮和村提留之后，剩下的都是</a:t>
            </a:r>
            <a:r>
              <a:rPr lang="zh-CN" altLang="en-US" sz="2800" dirty="0">
                <a:solidFill>
                  <a:srgbClr val="FF0000"/>
                </a:solidFill>
                <a:latin typeface="黑体" panose="02010609060101010101" pitchFamily="49" charset="-122"/>
                <a:ea typeface="黑体" panose="02010609060101010101" pitchFamily="49" charset="-122"/>
              </a:rPr>
              <a:t>自己的</a:t>
            </a:r>
            <a:r>
              <a:rPr lang="zh-CN" altLang="en-US" sz="2800" dirty="0" smtClean="0">
                <a:latin typeface="黑体" panose="02010609060101010101" pitchFamily="49" charset="-122"/>
                <a:ea typeface="黑体" panose="02010609060101010101" pitchFamily="49" charset="-122"/>
              </a:rPr>
              <a:t>。</a:t>
            </a:r>
            <a:endParaRPr lang="en-US" altLang="zh-CN" sz="2800" dirty="0" smtClean="0">
              <a:latin typeface="黑体" panose="02010609060101010101" pitchFamily="49" charset="-122"/>
              <a:ea typeface="黑体" panose="02010609060101010101" pitchFamily="49" charset="-122"/>
            </a:endParaRPr>
          </a:p>
          <a:p>
            <a:r>
              <a:rPr lang="zh-CN" altLang="en-US" sz="2800" dirty="0">
                <a:latin typeface="黑体" panose="02010609060101010101" pitchFamily="49" charset="-122"/>
                <a:ea typeface="黑体" panose="02010609060101010101" pitchFamily="49" charset="-122"/>
              </a:rPr>
              <a:t>工作积极认真每月还可以拿到</a:t>
            </a:r>
            <a:r>
              <a:rPr lang="zh-CN" altLang="en-US" sz="2800" dirty="0" smtClean="0">
                <a:solidFill>
                  <a:srgbClr val="FF0000"/>
                </a:solidFill>
                <a:latin typeface="黑体" panose="02010609060101010101" pitchFamily="49" charset="-122"/>
                <a:ea typeface="黑体" panose="02010609060101010101" pitchFamily="49" charset="-122"/>
              </a:rPr>
              <a:t>奖金。</a:t>
            </a:r>
            <a:endParaRPr lang="zh-CN" altLang="en-US" sz="2800" dirty="0">
              <a:solidFill>
                <a:srgbClr val="FF0000"/>
              </a:solidFill>
              <a:latin typeface="黑体" panose="02010609060101010101" pitchFamily="49" charset="-122"/>
              <a:ea typeface="黑体" panose="02010609060101010101" pitchFamily="49" charset="-122"/>
            </a:endParaRPr>
          </a:p>
        </p:txBody>
      </p:sp>
      <p:sp>
        <p:nvSpPr>
          <p:cNvPr id="7" name="Rectangle 26"/>
          <p:cNvSpPr>
            <a:spLocks noChangeArrowheads="1"/>
          </p:cNvSpPr>
          <p:nvPr/>
        </p:nvSpPr>
        <p:spPr bwMode="auto">
          <a:xfrm>
            <a:off x="939800" y="715963"/>
            <a:ext cx="7073900" cy="523220"/>
          </a:xfrm>
          <a:prstGeom prst="rect">
            <a:avLst/>
          </a:prstGeom>
          <a:noFill/>
          <a:ln>
            <a:headEnd/>
            <a:tailEnd/>
          </a:ln>
          <a:extLst/>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defTabSz="457200">
              <a:spcBef>
                <a:spcPct val="0"/>
              </a:spcBef>
            </a:pPr>
            <a:r>
              <a:rPr lang="zh-CN" altLang="en-US" sz="2800" dirty="0">
                <a:solidFill>
                  <a:srgbClr val="FF0000"/>
                </a:solidFill>
                <a:latin typeface="黑体" panose="02010609060101010101" pitchFamily="49" charset="-122"/>
                <a:ea typeface="黑体" panose="02010609060101010101" pitchFamily="49" charset="-122"/>
              </a:rPr>
              <a:t>郭靖夫妻和儿子收入状况变化的动力在哪里？</a:t>
            </a:r>
          </a:p>
        </p:txBody>
      </p:sp>
      <p:sp>
        <p:nvSpPr>
          <p:cNvPr id="8" name="Rectangle 26"/>
          <p:cNvSpPr>
            <a:spLocks noChangeArrowheads="1"/>
          </p:cNvSpPr>
          <p:nvPr/>
        </p:nvSpPr>
        <p:spPr bwMode="auto">
          <a:xfrm>
            <a:off x="939800" y="3254717"/>
            <a:ext cx="5067300" cy="523220"/>
          </a:xfrm>
          <a:prstGeom prst="rect">
            <a:avLst/>
          </a:prstGeom>
          <a:noFill/>
          <a:ln>
            <a:headEnd/>
            <a:tailEnd/>
          </a:ln>
          <a:extLst/>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defTabSz="457200">
              <a:spcBef>
                <a:spcPct val="0"/>
              </a:spcBef>
            </a:pPr>
            <a:r>
              <a:rPr lang="zh-CN" altLang="en-US" sz="2800" dirty="0">
                <a:solidFill>
                  <a:srgbClr val="0070C0"/>
                </a:solidFill>
                <a:latin typeface="黑体" panose="02010609060101010101" pitchFamily="49" charset="-122"/>
                <a:ea typeface="黑体" panose="02010609060101010101" pitchFamily="49" charset="-122"/>
              </a:rPr>
              <a:t>让</a:t>
            </a:r>
            <a:r>
              <a:rPr lang="zh-CN" altLang="en-US" sz="2800" dirty="0" smtClean="0">
                <a:solidFill>
                  <a:srgbClr val="0070C0"/>
                </a:solidFill>
                <a:latin typeface="黑体" panose="02010609060101010101" pitchFamily="49" charset="-122"/>
                <a:ea typeface="黑体" panose="02010609060101010101" pitchFamily="49" charset="-122"/>
              </a:rPr>
              <a:t>我们来看看按劳分配的意义</a:t>
            </a:r>
            <a:endParaRPr lang="zh-CN" altLang="en-US" sz="2800" dirty="0">
              <a:solidFill>
                <a:srgbClr val="0070C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77248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27100" y="2550558"/>
            <a:ext cx="10693400" cy="2795815"/>
            <a:chOff x="927100" y="2233058"/>
            <a:chExt cx="10693400" cy="2795815"/>
          </a:xfrm>
        </p:grpSpPr>
        <p:sp>
          <p:nvSpPr>
            <p:cNvPr id="7" name="Text Box 5"/>
            <p:cNvSpPr txBox="1">
              <a:spLocks noChangeArrowheads="1"/>
            </p:cNvSpPr>
            <p:nvPr/>
          </p:nvSpPr>
          <p:spPr bwMode="auto">
            <a:xfrm>
              <a:off x="4508500" y="2233058"/>
              <a:ext cx="3035300" cy="52322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spcBef>
                  <a:spcPct val="50000"/>
                </a:spcBef>
              </a:pPr>
              <a:r>
                <a:rPr kumimoji="1" lang="zh-CN" altLang="en-US" sz="2800">
                  <a:solidFill>
                    <a:srgbClr val="000099"/>
                  </a:solidFill>
                  <a:latin typeface="黑体" panose="02010609060101010101" pitchFamily="49" charset="-122"/>
                  <a:ea typeface="黑体" panose="02010609060101010101" pitchFamily="49" charset="-122"/>
                </a:rPr>
                <a:t>生产资料公有制</a:t>
              </a:r>
            </a:p>
          </p:txBody>
        </p:sp>
        <p:sp>
          <p:nvSpPr>
            <p:cNvPr id="8" name="Text Box 6"/>
            <p:cNvSpPr txBox="1">
              <a:spLocks noChangeArrowheads="1"/>
            </p:cNvSpPr>
            <p:nvPr/>
          </p:nvSpPr>
          <p:spPr bwMode="auto">
            <a:xfrm>
              <a:off x="4508500" y="3412444"/>
              <a:ext cx="2959100" cy="52322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spcBef>
                  <a:spcPct val="50000"/>
                </a:spcBef>
              </a:pPr>
              <a:r>
                <a:rPr kumimoji="1" lang="zh-CN" altLang="en-US" sz="2800" dirty="0">
                  <a:solidFill>
                    <a:srgbClr val="000099"/>
                  </a:solidFill>
                  <a:latin typeface="黑体" panose="02010609060101010101" pitchFamily="49" charset="-122"/>
                  <a:ea typeface="黑体" panose="02010609060101010101" pitchFamily="49" charset="-122"/>
                </a:rPr>
                <a:t>生产力发展水平</a:t>
              </a:r>
            </a:p>
          </p:txBody>
        </p:sp>
        <p:sp>
          <p:nvSpPr>
            <p:cNvPr id="9" name="Text Box 7"/>
            <p:cNvSpPr txBox="1">
              <a:spLocks noChangeArrowheads="1"/>
            </p:cNvSpPr>
            <p:nvPr/>
          </p:nvSpPr>
          <p:spPr bwMode="auto">
            <a:xfrm>
              <a:off x="4508500" y="4591830"/>
              <a:ext cx="3124200" cy="437043"/>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nSpc>
                  <a:spcPct val="80000"/>
                </a:lnSpc>
                <a:spcBef>
                  <a:spcPct val="50000"/>
                </a:spcBef>
              </a:pPr>
              <a:r>
                <a:rPr kumimoji="1" lang="zh-CN" altLang="en-US" sz="2800">
                  <a:solidFill>
                    <a:srgbClr val="000099"/>
                  </a:solidFill>
                  <a:latin typeface="黑体" panose="02010609060101010101" pitchFamily="49" charset="-122"/>
                  <a:ea typeface="黑体" panose="02010609060101010101" pitchFamily="49" charset="-122"/>
                </a:rPr>
                <a:t>劳动的性质和特点</a:t>
              </a:r>
            </a:p>
          </p:txBody>
        </p:sp>
        <p:sp>
          <p:nvSpPr>
            <p:cNvPr id="10" name="Text Box 8"/>
            <p:cNvSpPr txBox="1">
              <a:spLocks noChangeArrowheads="1"/>
            </p:cNvSpPr>
            <p:nvPr/>
          </p:nvSpPr>
          <p:spPr bwMode="auto">
            <a:xfrm>
              <a:off x="927100" y="2628900"/>
              <a:ext cx="571500" cy="1815882"/>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spcBef>
                  <a:spcPct val="50000"/>
                </a:spcBef>
              </a:pPr>
              <a:r>
                <a:rPr kumimoji="1" lang="zh-CN" altLang="en-US" sz="2800">
                  <a:latin typeface="黑体" panose="02010609060101010101" pitchFamily="49" charset="-122"/>
                  <a:ea typeface="黑体" panose="02010609060101010101" pitchFamily="49" charset="-122"/>
                </a:rPr>
                <a:t>按劳分配</a:t>
              </a:r>
            </a:p>
          </p:txBody>
        </p:sp>
        <p:sp>
          <p:nvSpPr>
            <p:cNvPr id="11" name="Text Box 9"/>
            <p:cNvSpPr txBox="1">
              <a:spLocks noChangeArrowheads="1"/>
            </p:cNvSpPr>
            <p:nvPr/>
          </p:nvSpPr>
          <p:spPr bwMode="auto">
            <a:xfrm>
              <a:off x="2209800" y="2253179"/>
              <a:ext cx="1676400" cy="52322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spcBef>
                  <a:spcPct val="50000"/>
                </a:spcBef>
              </a:pPr>
              <a:r>
                <a:rPr kumimoji="1" lang="zh-CN" altLang="en-US" sz="2800" dirty="0">
                  <a:latin typeface="黑体" panose="02010609060101010101" pitchFamily="49" charset="-122"/>
                  <a:ea typeface="黑体" panose="02010609060101010101" pitchFamily="49" charset="-122"/>
                </a:rPr>
                <a:t>前提条件</a:t>
              </a:r>
            </a:p>
          </p:txBody>
        </p:sp>
        <p:sp>
          <p:nvSpPr>
            <p:cNvPr id="12" name="Text Box 10"/>
            <p:cNvSpPr txBox="1">
              <a:spLocks noChangeArrowheads="1"/>
            </p:cNvSpPr>
            <p:nvPr/>
          </p:nvSpPr>
          <p:spPr bwMode="auto">
            <a:xfrm>
              <a:off x="2209800" y="3412444"/>
              <a:ext cx="1676400" cy="52322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spcBef>
                  <a:spcPct val="50000"/>
                </a:spcBef>
              </a:pPr>
              <a:r>
                <a:rPr kumimoji="1" lang="zh-CN" altLang="en-US" sz="2800" dirty="0">
                  <a:latin typeface="黑体" panose="02010609060101010101" pitchFamily="49" charset="-122"/>
                  <a:ea typeface="黑体" panose="02010609060101010101" pitchFamily="49" charset="-122"/>
                </a:rPr>
                <a:t>物质基础</a:t>
              </a:r>
            </a:p>
          </p:txBody>
        </p:sp>
        <p:sp>
          <p:nvSpPr>
            <p:cNvPr id="13" name="Text Box 11"/>
            <p:cNvSpPr txBox="1">
              <a:spLocks noChangeArrowheads="1"/>
            </p:cNvSpPr>
            <p:nvPr/>
          </p:nvSpPr>
          <p:spPr bwMode="auto">
            <a:xfrm>
              <a:off x="2247900" y="4571709"/>
              <a:ext cx="1638300" cy="437043"/>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nSpc>
                  <a:spcPct val="80000"/>
                </a:lnSpc>
                <a:spcBef>
                  <a:spcPct val="50000"/>
                </a:spcBef>
              </a:pPr>
              <a:r>
                <a:rPr kumimoji="1" lang="zh-CN" altLang="en-US" sz="2800">
                  <a:latin typeface="黑体" panose="02010609060101010101" pitchFamily="49" charset="-122"/>
                  <a:ea typeface="黑体" panose="02010609060101010101" pitchFamily="49" charset="-122"/>
                </a:rPr>
                <a:t>直接原因</a:t>
              </a:r>
            </a:p>
          </p:txBody>
        </p:sp>
        <p:sp>
          <p:nvSpPr>
            <p:cNvPr id="14" name="Rectangle 12"/>
            <p:cNvSpPr>
              <a:spLocks noChangeArrowheads="1"/>
            </p:cNvSpPr>
            <p:nvPr/>
          </p:nvSpPr>
          <p:spPr bwMode="auto">
            <a:xfrm>
              <a:off x="8013700" y="4548742"/>
              <a:ext cx="3606800" cy="480131"/>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nSpc>
                  <a:spcPct val="90000"/>
                </a:lnSpc>
                <a:spcBef>
                  <a:spcPct val="20000"/>
                </a:spcBef>
              </a:pPr>
              <a:r>
                <a:rPr kumimoji="1" lang="zh-CN" altLang="en-US" sz="2800" dirty="0">
                  <a:solidFill>
                    <a:srgbClr val="009900"/>
                  </a:solidFill>
                  <a:latin typeface="黑体" panose="02010609060101010101" pitchFamily="49" charset="-122"/>
                  <a:ea typeface="黑体" panose="02010609060101010101" pitchFamily="49" charset="-122"/>
                </a:rPr>
                <a:t>存在差别，谋生手段</a:t>
              </a:r>
            </a:p>
          </p:txBody>
        </p:sp>
        <p:sp>
          <p:nvSpPr>
            <p:cNvPr id="15" name="Rectangle 13"/>
            <p:cNvSpPr>
              <a:spLocks noChangeArrowheads="1"/>
            </p:cNvSpPr>
            <p:nvPr/>
          </p:nvSpPr>
          <p:spPr bwMode="auto">
            <a:xfrm>
              <a:off x="8013700" y="3477077"/>
              <a:ext cx="2451100" cy="480131"/>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nSpc>
                  <a:spcPct val="90000"/>
                </a:lnSpc>
                <a:spcBef>
                  <a:spcPct val="20000"/>
                </a:spcBef>
              </a:pPr>
              <a:r>
                <a:rPr kumimoji="1" lang="zh-CN" altLang="en-US" sz="2800" dirty="0">
                  <a:solidFill>
                    <a:srgbClr val="009900"/>
                  </a:solidFill>
                  <a:latin typeface="黑体" panose="02010609060101010101" pitchFamily="49" charset="-122"/>
                  <a:ea typeface="黑体" panose="02010609060101010101" pitchFamily="49" charset="-122"/>
                </a:rPr>
                <a:t>不高，不平衡</a:t>
              </a:r>
            </a:p>
          </p:txBody>
        </p:sp>
      </p:grpSp>
      <p:sp>
        <p:nvSpPr>
          <p:cNvPr id="19" name="Rectangle 19"/>
          <p:cNvSpPr>
            <a:spLocks noGrp="1" noChangeArrowheads="1"/>
          </p:cNvSpPr>
          <p:nvPr>
            <p:ph type="title"/>
          </p:nvPr>
        </p:nvSpPr>
        <p:spPr>
          <a:xfrm>
            <a:off x="927100" y="1069219"/>
            <a:ext cx="7543800" cy="563563"/>
          </a:xfrm>
          <a:noFill/>
          <a:ln>
            <a:headEnd/>
            <a:tailEn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fontScale="90000"/>
          </a:bodyPr>
          <a:lstStyle/>
          <a:p>
            <a:r>
              <a:rPr lang="zh-CN" altLang="en-US" sz="2800" dirty="0" smtClean="0">
                <a:solidFill>
                  <a:srgbClr val="FF0000"/>
                </a:solidFill>
                <a:latin typeface="黑体" panose="02010609060101010101" pitchFamily="49" charset="-122"/>
                <a:ea typeface="黑体" panose="02010609060101010101" pitchFamily="49" charset="-122"/>
                <a:cs typeface="+mn-cs"/>
              </a:rPr>
              <a:t>找一找：</a:t>
            </a:r>
            <a:r>
              <a:rPr lang="zh-CN" altLang="en-US" sz="2800" dirty="0">
                <a:solidFill>
                  <a:srgbClr val="FF0000"/>
                </a:solidFill>
                <a:latin typeface="黑体" panose="02010609060101010101" pitchFamily="49" charset="-122"/>
                <a:ea typeface="黑体" panose="02010609060101010101" pitchFamily="49" charset="-122"/>
                <a:cs typeface="+mn-cs"/>
              </a:rPr>
              <a:t>哪些因素决定我国实行按劳分配</a:t>
            </a:r>
            <a:r>
              <a:rPr lang="zh-CN" altLang="en-US" sz="2800" dirty="0" smtClean="0">
                <a:solidFill>
                  <a:srgbClr val="FF0000"/>
                </a:solidFill>
                <a:latin typeface="黑体" panose="02010609060101010101" pitchFamily="49" charset="-122"/>
                <a:ea typeface="黑体" panose="02010609060101010101" pitchFamily="49" charset="-122"/>
                <a:cs typeface="+mn-cs"/>
              </a:rPr>
              <a:t>？快速找到！</a:t>
            </a:r>
            <a:endParaRPr lang="zh-CN" altLang="en-US" sz="2800" dirty="0">
              <a:solidFill>
                <a:srgbClr val="FF0000"/>
              </a:solidFill>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5431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429</TotalTime>
  <Words>1392</Words>
  <Application>Microsoft Office PowerPoint</Application>
  <PresentationFormat>宽屏</PresentationFormat>
  <Paragraphs>110</Paragraphs>
  <Slides>18</Slides>
  <Notes>0</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18</vt:i4>
      </vt:variant>
    </vt:vector>
  </HeadingPairs>
  <TitlesOfParts>
    <vt:vector size="29" baseType="lpstr">
      <vt:lpstr>等线</vt:lpstr>
      <vt:lpstr>方正姚体</vt:lpstr>
      <vt:lpstr>黑体</vt:lpstr>
      <vt:lpstr>华文新魏</vt:lpstr>
      <vt:lpstr>宋体</vt:lpstr>
      <vt:lpstr>Arial</vt:lpstr>
      <vt:lpstr>Times New Roman</vt:lpstr>
      <vt:lpstr>Trebuchet MS</vt:lpstr>
      <vt:lpstr>Wingdings</vt:lpstr>
      <vt:lpstr>Wingdings 3</vt:lpstr>
      <vt:lpstr>平面</vt:lpstr>
      <vt:lpstr>PowerPoint 演示文稿</vt:lpstr>
      <vt:lpstr>PowerPoint 演示文稿</vt:lpstr>
      <vt:lpstr>PowerPoint 演示文稿</vt:lpstr>
      <vt:lpstr>PowerPoint 演示文稿</vt:lpstr>
      <vt:lpstr>PowerPoint 演示文稿</vt:lpstr>
      <vt:lpstr>思考：郭靖家发生了什么变化？</vt:lpstr>
      <vt:lpstr>思考：还是那个问题，郭靖家发生了什么变化？</vt:lpstr>
      <vt:lpstr>PowerPoint 演示文稿</vt:lpstr>
      <vt:lpstr>找一找：哪些因素决定我国实行按劳分配？快速找到！</vt:lpstr>
      <vt:lpstr>PowerPoint 演示文稿</vt:lpstr>
      <vt:lpstr>思考：依然如故，还是那个问题，郭靖家发生了什么变化？</vt:lpstr>
      <vt:lpstr>PowerPoint 演示文稿</vt:lpstr>
      <vt:lpstr>思考：我不再那么固执的问你问题，自己问自己答吧。</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User</cp:lastModifiedBy>
  <cp:revision>67</cp:revision>
  <dcterms:created xsi:type="dcterms:W3CDTF">2018-09-09T12:29:04Z</dcterms:created>
  <dcterms:modified xsi:type="dcterms:W3CDTF">2018-09-12T09:12:48Z</dcterms:modified>
</cp:coreProperties>
</file>