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65" r:id="rId5"/>
    <p:sldId id="261" r:id="rId6"/>
    <p:sldId id="263" r:id="rId7"/>
    <p:sldId id="262" r:id="rId8"/>
    <p:sldId id="264" r:id="rId9"/>
    <p:sldId id="268" r:id="rId10"/>
    <p:sldId id="362" r:id="rId11"/>
    <p:sldId id="363" r:id="rId12"/>
    <p:sldId id="270" r:id="rId13"/>
    <p:sldId id="269" r:id="rId14"/>
    <p:sldId id="271" r:id="rId15"/>
    <p:sldId id="273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4" r:id="rId37"/>
    <p:sldId id="293" r:id="rId38"/>
    <p:sldId id="295" r:id="rId39"/>
    <p:sldId id="296" r:id="rId40"/>
    <p:sldId id="297" r:id="rId41"/>
    <p:sldId id="299" r:id="rId42"/>
    <p:sldId id="298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6" r:id="rId58"/>
    <p:sldId id="314" r:id="rId59"/>
    <p:sldId id="315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8" r:id="rId71"/>
    <p:sldId id="327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6" r:id="rId89"/>
    <p:sldId id="345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8" r:id="rId101"/>
    <p:sldId id="357" r:id="rId102"/>
    <p:sldId id="359" r:id="rId103"/>
    <p:sldId id="360" r:id="rId104"/>
    <p:sldId id="361" r:id="rId105"/>
  </p:sldIdLst>
  <p:sldSz cx="12192000" cy="6858000"/>
  <p:notesSz cx="6858000" cy="9144000"/>
  <p:custDataLst>
    <p:tags r:id="rId10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76" y="7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543F-E177-41C0-9FD9-DB5D6F32AA2E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2731-BAF6-461F-B9D5-B5B3042C9C7C}" type="slidenum">
              <a:rPr lang="zh-CN" altLang="en-US" smtClean="0"/>
              <a:t>‹#›</a:t>
            </a:fld>
            <a:endParaRPr lang="zh-CN" altLang="en-US"/>
          </a:p>
        </p:txBody>
      </p:sp>
      <p:graphicFrame>
        <p:nvGraphicFramePr>
          <p:cNvPr id="7" name="表格 7"/>
          <p:cNvGraphicFramePr>
            <a:graphicFrameLocks noGrp="1"/>
          </p:cNvGraphicFramePr>
          <p:nvPr userDrawn="1"/>
        </p:nvGraphicFramePr>
        <p:xfrm>
          <a:off x="-2" y="0"/>
          <a:ext cx="12191998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0B0B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543F-E177-41C0-9FD9-DB5D6F32AA2E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2731-BAF6-461F-B9D5-B5B3042C9C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543F-E177-41C0-9FD9-DB5D6F32AA2E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2731-BAF6-461F-B9D5-B5B3042C9C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543F-E177-41C0-9FD9-DB5D6F32AA2E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2731-BAF6-461F-B9D5-B5B3042C9C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543F-E177-41C0-9FD9-DB5D6F32AA2E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2731-BAF6-461F-B9D5-B5B3042C9C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543F-E177-41C0-9FD9-DB5D6F32AA2E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2731-BAF6-461F-B9D5-B5B3042C9C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543F-E177-41C0-9FD9-DB5D6F32AA2E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2731-BAF6-461F-B9D5-B5B3042C9C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543F-E177-41C0-9FD9-DB5D6F32AA2E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2731-BAF6-461F-B9D5-B5B3042C9C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543F-E177-41C0-9FD9-DB5D6F32AA2E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2731-BAF6-461F-B9D5-B5B3042C9C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543F-E177-41C0-9FD9-DB5D6F32AA2E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2731-BAF6-461F-B9D5-B5B3042C9C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543F-E177-41C0-9FD9-DB5D6F32AA2E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2731-BAF6-461F-B9D5-B5B3042C9C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A543F-E177-41C0-9FD9-DB5D6F32AA2E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F2731-BAF6-461F-B9D5-B5B3042C9C7C}" type="slidenum">
              <a:rPr lang="zh-CN" altLang="en-US" smtClean="0"/>
              <a:t>‹#›</a:t>
            </a:fld>
            <a:endParaRPr lang="zh-CN" altLang="en-US"/>
          </a:p>
        </p:txBody>
      </p:sp>
      <p:graphicFrame>
        <p:nvGraphicFramePr>
          <p:cNvPr id="7" name="表格 7"/>
          <p:cNvGraphicFramePr>
            <a:graphicFrameLocks noGrp="1"/>
          </p:cNvGraphicFramePr>
          <p:nvPr userDrawn="1"/>
        </p:nvGraphicFramePr>
        <p:xfrm>
          <a:off x="-2" y="0"/>
          <a:ext cx="12191998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0B0B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859279" y="1189098"/>
            <a:ext cx="8084820" cy="4422935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490158" y="1437228"/>
            <a:ext cx="5254915" cy="4179953"/>
            <a:chOff x="3490158" y="1437228"/>
            <a:chExt cx="5254915" cy="4179953"/>
          </a:xfrm>
        </p:grpSpPr>
        <p:sp>
          <p:nvSpPr>
            <p:cNvPr id="6" name="矩形 5"/>
            <p:cNvSpPr/>
            <p:nvPr/>
          </p:nvSpPr>
          <p:spPr>
            <a:xfrm>
              <a:off x="3607913" y="2494164"/>
              <a:ext cx="49761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400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+mn-ea"/>
                  <a:sym typeface="+mn-lt"/>
                </a:rPr>
                <a:t>建党</a:t>
              </a:r>
              <a:r>
                <a:rPr lang="en-US" altLang="zh-CN" sz="400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+mn-ea"/>
                  <a:sym typeface="+mn-lt"/>
                </a:rPr>
                <a:t>100</a:t>
              </a:r>
              <a:r>
                <a:rPr lang="zh-CN" altLang="en-US" sz="400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+mn-ea"/>
                  <a:sym typeface="+mn-lt"/>
                </a:rPr>
                <a:t>周年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3490158" y="1437228"/>
              <a:ext cx="521168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7200" b="1">
                  <a:solidFill>
                    <a:schemeClr val="bg1"/>
                  </a:solidFill>
                  <a:cs typeface="+mn-ea"/>
                  <a:sym typeface="+mn-lt"/>
                </a:rPr>
                <a:t>1921—2021</a:t>
              </a:r>
              <a:endParaRPr lang="zh-CN" altLang="en-US" sz="72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302831" y="2970303"/>
              <a:ext cx="4442242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60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+mn-ea"/>
                  <a:sym typeface="+mn-lt"/>
                </a:rPr>
                <a:t>快闪</a:t>
              </a:r>
              <a:endParaRPr lang="zh-CN" altLang="en-US" sz="4800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3657289" y="3254275"/>
              <a:ext cx="677108" cy="1893570"/>
              <a:chOff x="3912250" y="3798570"/>
              <a:chExt cx="677108" cy="1893570"/>
            </a:xfrm>
          </p:grpSpPr>
          <p:sp>
            <p:nvSpPr>
              <p:cNvPr id="15" name="矩形: 圆角 14"/>
              <p:cNvSpPr/>
              <p:nvPr/>
            </p:nvSpPr>
            <p:spPr>
              <a:xfrm>
                <a:off x="3968916" y="3798570"/>
                <a:ext cx="564984" cy="18935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912250" y="3903020"/>
                <a:ext cx="677108" cy="1717778"/>
              </a:xfrm>
              <a:prstGeom prst="rect">
                <a:avLst/>
              </a:prstGeom>
            </p:spPr>
            <p:txBody>
              <a:bodyPr vert="eaVert" wrap="none">
                <a:spAutoFit/>
              </a:bodyPr>
              <a:lstStyle/>
              <a:p>
                <a:r>
                  <a:rPr lang="zh-CN" altLang="en-US" sz="3200" spc="300">
                    <a:solidFill>
                      <a:srgbClr val="B50B0B"/>
                    </a:solidFill>
                    <a:latin typeface="思源宋体 Heavy" panose="02020900000000000000" pitchFamily="18" charset="-122"/>
                    <a:ea typeface="思源宋体 Heavy" panose="02020900000000000000" pitchFamily="18" charset="-122"/>
                    <a:cs typeface="+mn-ea"/>
                    <a:sym typeface="+mn-lt"/>
                  </a:rPr>
                  <a:t>大 事 记</a:t>
                </a:r>
                <a:endParaRPr lang="zh-CN" altLang="en-US" sz="3200" spc="300">
                  <a:solidFill>
                    <a:srgbClr val="B50B0B"/>
                  </a:solidFill>
                </a:endParaRPr>
              </a:p>
            </p:txBody>
          </p:sp>
        </p:grpSp>
      </p:grpSp>
      <p:sp>
        <p:nvSpPr>
          <p:cNvPr id="17" name="矩形 16"/>
          <p:cNvSpPr/>
          <p:nvPr/>
        </p:nvSpPr>
        <p:spPr>
          <a:xfrm>
            <a:off x="2053590" y="1363383"/>
            <a:ext cx="8084820" cy="4422936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695834" y="261106"/>
            <a:ext cx="369332" cy="257968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800" spc="600">
                <a:solidFill>
                  <a:schemeClr val="bg1"/>
                </a:solidFill>
              </a:rPr>
              <a:t>中国共产党成立</a:t>
            </a:r>
            <a:r>
              <a:rPr lang="en-US" altLang="zh-CN" sz="800" spc="600">
                <a:solidFill>
                  <a:schemeClr val="bg1"/>
                </a:solidFill>
              </a:rPr>
              <a:t>100</a:t>
            </a:r>
            <a:r>
              <a:rPr lang="zh-CN" altLang="en-US" sz="800" spc="600">
                <a:solidFill>
                  <a:schemeClr val="bg1"/>
                </a:solidFill>
              </a:rPr>
              <a:t>周年</a:t>
            </a:r>
          </a:p>
        </p:txBody>
      </p:sp>
      <p:pic>
        <p:nvPicPr>
          <p:cNvPr id="20" name="图片 19" descr="图片包含 建筑, 蛋糕, 桌子, 食物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270" y="4808970"/>
            <a:ext cx="2579831" cy="1151633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851188" y="5380188"/>
            <a:ext cx="2489624" cy="645160"/>
          </a:xfrm>
          <a:prstGeom prst="rect">
            <a:avLst/>
          </a:prstGeom>
          <a:solidFill>
            <a:srgbClr val="B50B0B"/>
          </a:solidFill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sz="2400" b="1">
                <a:solidFill>
                  <a:schemeClr val="bg1"/>
                </a:solidFill>
              </a:rPr>
              <a:t>和林镇中</a:t>
            </a:r>
          </a:p>
        </p:txBody>
      </p:sp>
      <p:pic>
        <p:nvPicPr>
          <p:cNvPr id="3" name="未命名项目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155" y="-63944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3432000" y="765000"/>
            <a:ext cx="5328000" cy="53280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579926" y="2230994"/>
            <a:ext cx="503214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4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武装反抗</a:t>
            </a:r>
            <a:endParaRPr lang="en-US" altLang="zh-CN" sz="54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54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国民党反动派的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74880" y="2028616"/>
            <a:ext cx="444224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推进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53868" y="2028616"/>
            <a:ext cx="8084264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国家治理体系和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治理能力现代化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086 0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54363" y="1955352"/>
            <a:ext cx="32832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2020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5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</a:p>
        </p:txBody>
      </p:sp>
      <p:sp>
        <p:nvSpPr>
          <p:cNvPr id="5" name="矩形 4"/>
          <p:cNvSpPr/>
          <p:nvPr/>
        </p:nvSpPr>
        <p:spPr>
          <a:xfrm>
            <a:off x="2191725" y="3022006"/>
            <a:ext cx="780854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2020</a:t>
            </a:r>
            <a:r>
              <a:rPr lang="zh-CN" altLang="en-US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年全国两会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95018" y="1955352"/>
            <a:ext cx="6001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2020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10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26-29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1387018" y="3022006"/>
            <a:ext cx="94179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党的十九届五中全会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04698" y="2910115"/>
            <a:ext cx="832311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6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100</a:t>
            </a:r>
            <a:r>
              <a:rPr lang="zh-CN" altLang="en-US" sz="166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周年</a:t>
            </a:r>
          </a:p>
        </p:txBody>
      </p:sp>
      <p:sp>
        <p:nvSpPr>
          <p:cNvPr id="5" name="矩形 4"/>
          <p:cNvSpPr/>
          <p:nvPr/>
        </p:nvSpPr>
        <p:spPr>
          <a:xfrm>
            <a:off x="1989747" y="1894452"/>
            <a:ext cx="82125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2021</a:t>
            </a:r>
            <a:r>
              <a:rPr lang="zh-CN" altLang="en-US" sz="6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年中国共产党成立</a:t>
            </a:r>
          </a:p>
        </p:txBody>
      </p:sp>
      <p:sp>
        <p:nvSpPr>
          <p:cNvPr id="4" name="椭圆 3"/>
          <p:cNvSpPr/>
          <p:nvPr/>
        </p:nvSpPr>
        <p:spPr>
          <a:xfrm>
            <a:off x="3451859" y="595389"/>
            <a:ext cx="5288280" cy="5288280"/>
          </a:xfrm>
          <a:prstGeom prst="ellipse">
            <a:avLst/>
          </a:prstGeom>
          <a:noFill/>
          <a:ln w="98425"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497937" y="-358533"/>
            <a:ext cx="7196125" cy="7196125"/>
          </a:xfrm>
          <a:prstGeom prst="ellipse">
            <a:avLst/>
          </a:prstGeom>
          <a:noFill/>
          <a:ln w="85725">
            <a:solidFill>
              <a:schemeClr val="bg1"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285622" y="-1570848"/>
            <a:ext cx="9620755" cy="9620755"/>
          </a:xfrm>
          <a:prstGeom prst="ellipse">
            <a:avLst/>
          </a:prstGeom>
          <a:noFill/>
          <a:ln w="57150">
            <a:solidFill>
              <a:schemeClr val="bg1"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43798" y="-2512672"/>
            <a:ext cx="11504403" cy="11504403"/>
          </a:xfrm>
          <a:prstGeom prst="ellipse">
            <a:avLst/>
          </a:prstGeom>
          <a:noFill/>
          <a:ln w="25400">
            <a:solidFill>
              <a:schemeClr val="bg1"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976100" y="11391900"/>
            <a:ext cx="368300" cy="2667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5" grpId="0" build="p"/>
      <p:bldP spid="5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74394" y="2167745"/>
            <a:ext cx="564321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第一枪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267615" y="1574348"/>
            <a:ext cx="36567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1927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10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</a:p>
        </p:txBody>
      </p:sp>
      <p:sp>
        <p:nvSpPr>
          <p:cNvPr id="5" name="矩形 4"/>
          <p:cNvSpPr/>
          <p:nvPr/>
        </p:nvSpPr>
        <p:spPr>
          <a:xfrm>
            <a:off x="2464237" y="2405345"/>
            <a:ext cx="726352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秋收起义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1.85185E-06 L -0.08619 -0.00023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2753360"/>
            <a:ext cx="12192000" cy="1473200"/>
          </a:xfrm>
          <a:prstGeom prst="rect">
            <a:avLst/>
          </a:prstGeom>
          <a:solidFill>
            <a:srgbClr val="B50B0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412940" y="2828240"/>
            <a:ext cx="73661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毛泽东朱德会面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40780" y="2321004"/>
            <a:ext cx="372409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开始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4879" y="2105561"/>
            <a:ext cx="444224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创建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3868" y="2122269"/>
            <a:ext cx="8084264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农村革命根据地</a:t>
            </a:r>
            <a:endParaRPr lang="en-US" altLang="zh-CN" sz="88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的斗争</a:t>
            </a:r>
            <a:endParaRPr lang="zh-CN" altLang="en-US" sz="880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267615" y="1574348"/>
            <a:ext cx="36567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1929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12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</a:p>
        </p:txBody>
      </p:sp>
      <p:sp>
        <p:nvSpPr>
          <p:cNvPr id="5" name="矩形 4"/>
          <p:cNvSpPr/>
          <p:nvPr/>
        </p:nvSpPr>
        <p:spPr>
          <a:xfrm>
            <a:off x="2464237" y="2405345"/>
            <a:ext cx="726352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古田会议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1.85185E-06 L -0.08619 -0.00023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40780" y="2321004"/>
            <a:ext cx="549381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确定了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54141" y="2497976"/>
            <a:ext cx="608371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人民军队</a:t>
            </a:r>
            <a:endParaRPr lang="zh-CN" alt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79687" y="2043961"/>
            <a:ext cx="464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1921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7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23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2412940" y="3003084"/>
            <a:ext cx="73661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中国共产党成立</a:t>
            </a:r>
          </a:p>
        </p:txBody>
      </p:sp>
      <p:sp>
        <p:nvSpPr>
          <p:cNvPr id="4" name="椭圆 3"/>
          <p:cNvSpPr/>
          <p:nvPr/>
        </p:nvSpPr>
        <p:spPr>
          <a:xfrm>
            <a:off x="3451859" y="595389"/>
            <a:ext cx="5288280" cy="5288280"/>
          </a:xfrm>
          <a:prstGeom prst="ellipse">
            <a:avLst/>
          </a:prstGeom>
          <a:noFill/>
          <a:ln w="98425"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497937" y="-358533"/>
            <a:ext cx="7196125" cy="7196125"/>
          </a:xfrm>
          <a:prstGeom prst="ellipse">
            <a:avLst/>
          </a:prstGeom>
          <a:noFill/>
          <a:ln w="85725">
            <a:solidFill>
              <a:schemeClr val="bg1"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285622" y="-1570848"/>
            <a:ext cx="9620755" cy="9620755"/>
          </a:xfrm>
          <a:prstGeom prst="ellipse">
            <a:avLst/>
          </a:prstGeom>
          <a:noFill/>
          <a:ln w="57150">
            <a:solidFill>
              <a:schemeClr val="bg1"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43798" y="-2512672"/>
            <a:ext cx="11504403" cy="11504403"/>
          </a:xfrm>
          <a:prstGeom prst="ellipse">
            <a:avLst/>
          </a:prstGeom>
          <a:noFill/>
          <a:ln w="25400">
            <a:solidFill>
              <a:schemeClr val="bg1"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06 -1.85185E-06 L 0.05977 0.0007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06 -4.81481E-06 L -0.0862 -0.00023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8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33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8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43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  <p:bldP spid="4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53868" y="2705725"/>
            <a:ext cx="808426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建设的基本原则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088" y="1574348"/>
            <a:ext cx="464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1931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11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7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1899979" y="2567905"/>
            <a:ext cx="8392041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中华苏维埃共和国</a:t>
            </a:r>
          </a:p>
          <a:p>
            <a:r>
              <a:rPr lang="zh-CN" altLang="en-US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临时中央政府成立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8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06 1.11111E-06 L -0.0862 -0.00023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06 3.33333E-06 L -0.0862 -0.00023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uiExpand="1" build="p"/>
      <p:bldP spid="5" grpId="1" uiExpand="1" build="allAtOnce"/>
      <p:bldP spid="5" grpId="2" uiExpan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94932" y="2260044"/>
            <a:ext cx="780213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中华苏维埃</a:t>
            </a:r>
            <a:endParaRPr lang="en-US" altLang="zh-CN" sz="66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第一次全国代表大会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60268" y="2146925"/>
            <a:ext cx="710963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在</a:t>
            </a:r>
            <a:r>
              <a:rPr lang="zh-CN" altLang="en-US" sz="13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瑞金</a:t>
            </a:r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举行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33952" y="2158444"/>
            <a:ext cx="372409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宣告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10348" y="2274838"/>
            <a:ext cx="757130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中华苏维埃共和国</a:t>
            </a:r>
            <a:endParaRPr lang="en-US" altLang="zh-CN" sz="72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72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临时中央政府成立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</p:cBhvr>
                                      <p:by x="89000" y="8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267615" y="1828348"/>
            <a:ext cx="36567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1934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10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</a:p>
        </p:txBody>
      </p:sp>
      <p:sp>
        <p:nvSpPr>
          <p:cNvPr id="5" name="矩形 4"/>
          <p:cNvSpPr/>
          <p:nvPr/>
        </p:nvSpPr>
        <p:spPr>
          <a:xfrm>
            <a:off x="2001579" y="2767280"/>
            <a:ext cx="83920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中央红军开始长征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5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06 -4.07407E-06 L -0.08619 -0.00023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02434" y="5195054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长征</a:t>
            </a:r>
            <a:endParaRPr lang="zh-CN" altLang="en-US" sz="5400"/>
          </a:p>
        </p:txBody>
      </p:sp>
      <p:sp>
        <p:nvSpPr>
          <p:cNvPr id="6" name="矩形 5"/>
          <p:cNvSpPr/>
          <p:nvPr/>
        </p:nvSpPr>
        <p:spPr>
          <a:xfrm>
            <a:off x="4380914" y="2859365"/>
            <a:ext cx="2646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长征</a:t>
            </a:r>
            <a:endParaRPr lang="zh-CN" altLang="en-US" sz="9600"/>
          </a:p>
        </p:txBody>
      </p:sp>
      <p:sp>
        <p:nvSpPr>
          <p:cNvPr id="7" name="矩形 6"/>
          <p:cNvSpPr/>
          <p:nvPr/>
        </p:nvSpPr>
        <p:spPr>
          <a:xfrm>
            <a:off x="7672754" y="643374"/>
            <a:ext cx="372409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长征</a:t>
            </a:r>
            <a:endParaRPr lang="zh-CN" altLang="en-US" sz="13800"/>
          </a:p>
        </p:txBody>
      </p:sp>
      <p:sp>
        <p:nvSpPr>
          <p:cNvPr id="4" name="任意多边形: 形状 3"/>
          <p:cNvSpPr/>
          <p:nvPr/>
        </p:nvSpPr>
        <p:spPr>
          <a:xfrm>
            <a:off x="792480" y="2560320"/>
            <a:ext cx="10922000" cy="3486691"/>
          </a:xfrm>
          <a:custGeom>
            <a:avLst/>
            <a:gdLst>
              <a:gd name="connsiteX0" fmla="*/ 0 w 10668000"/>
              <a:gd name="connsiteY0" fmla="*/ 2895600 h 3672916"/>
              <a:gd name="connsiteX1" fmla="*/ 3098800 w 10668000"/>
              <a:gd name="connsiteY1" fmla="*/ 1524000 h 3672916"/>
              <a:gd name="connsiteX2" fmla="*/ 2905760 w 10668000"/>
              <a:gd name="connsiteY2" fmla="*/ 3667760 h 3672916"/>
              <a:gd name="connsiteX3" fmla="*/ 6858000 w 10668000"/>
              <a:gd name="connsiteY3" fmla="*/ 782320 h 3672916"/>
              <a:gd name="connsiteX4" fmla="*/ 10668000 w 10668000"/>
              <a:gd name="connsiteY4" fmla="*/ 0 h 3672916"/>
              <a:gd name="connsiteX0-1" fmla="*/ 0 w 10698480"/>
              <a:gd name="connsiteY0-2" fmla="*/ 2477837 h 3673080"/>
              <a:gd name="connsiteX1-3" fmla="*/ 3129280 w 10698480"/>
              <a:gd name="connsiteY1-4" fmla="*/ 1524000 h 3673080"/>
              <a:gd name="connsiteX2-5" fmla="*/ 2936240 w 10698480"/>
              <a:gd name="connsiteY2-6" fmla="*/ 3667760 h 3673080"/>
              <a:gd name="connsiteX3-7" fmla="*/ 6888480 w 10698480"/>
              <a:gd name="connsiteY3-8" fmla="*/ 782320 h 3673080"/>
              <a:gd name="connsiteX4-9" fmla="*/ 10698480 w 10698480"/>
              <a:gd name="connsiteY4-10" fmla="*/ 0 h 3673080"/>
              <a:gd name="connsiteX0-11" fmla="*/ 0 w 10922000"/>
              <a:gd name="connsiteY0-12" fmla="*/ 3185712 h 4380957"/>
              <a:gd name="connsiteX1-13" fmla="*/ 3129280 w 10922000"/>
              <a:gd name="connsiteY1-14" fmla="*/ 2231875 h 4380957"/>
              <a:gd name="connsiteX2-15" fmla="*/ 2936240 w 10922000"/>
              <a:gd name="connsiteY2-16" fmla="*/ 4375635 h 4380957"/>
              <a:gd name="connsiteX3-17" fmla="*/ 6888480 w 10922000"/>
              <a:gd name="connsiteY3-18" fmla="*/ 1490195 h 4380957"/>
              <a:gd name="connsiteX4-19" fmla="*/ 10922000 w 10922000"/>
              <a:gd name="connsiteY4-20" fmla="*/ 0 h 4380957"/>
              <a:gd name="connsiteX0-21" fmla="*/ 0 w 10922000"/>
              <a:gd name="connsiteY0-22" fmla="*/ 3185712 h 4386624"/>
              <a:gd name="connsiteX1-23" fmla="*/ 3129280 w 10922000"/>
              <a:gd name="connsiteY1-24" fmla="*/ 2231875 h 4386624"/>
              <a:gd name="connsiteX2-25" fmla="*/ 2936240 w 10922000"/>
              <a:gd name="connsiteY2-26" fmla="*/ 4375635 h 4386624"/>
              <a:gd name="connsiteX3-27" fmla="*/ 7294880 w 10922000"/>
              <a:gd name="connsiteY3-28" fmla="*/ 1142059 h 4386624"/>
              <a:gd name="connsiteX4-29" fmla="*/ 10922000 w 10922000"/>
              <a:gd name="connsiteY4-30" fmla="*/ 0 h 4386624"/>
              <a:gd name="connsiteX0-31" fmla="*/ 0 w 10922000"/>
              <a:gd name="connsiteY0-32" fmla="*/ 3185712 h 4386625"/>
              <a:gd name="connsiteX1-33" fmla="*/ 3129280 w 10922000"/>
              <a:gd name="connsiteY1-34" fmla="*/ 2231875 h 4386625"/>
              <a:gd name="connsiteX2-35" fmla="*/ 2936240 w 10922000"/>
              <a:gd name="connsiteY2-36" fmla="*/ 4375635 h 4386625"/>
              <a:gd name="connsiteX3-37" fmla="*/ 7294880 w 10922000"/>
              <a:gd name="connsiteY3-38" fmla="*/ 1142059 h 4386625"/>
              <a:gd name="connsiteX4-39" fmla="*/ 10922000 w 10922000"/>
              <a:gd name="connsiteY4-40" fmla="*/ 0 h 4386625"/>
              <a:gd name="connsiteX0-41" fmla="*/ 0 w 10922000"/>
              <a:gd name="connsiteY0-42" fmla="*/ 3185712 h 4178665"/>
              <a:gd name="connsiteX1-43" fmla="*/ 3129280 w 10922000"/>
              <a:gd name="connsiteY1-44" fmla="*/ 2231875 h 4178665"/>
              <a:gd name="connsiteX2-45" fmla="*/ 3413760 w 10922000"/>
              <a:gd name="connsiteY2-46" fmla="*/ 4166754 h 4178665"/>
              <a:gd name="connsiteX3-47" fmla="*/ 7294880 w 10922000"/>
              <a:gd name="connsiteY3-48" fmla="*/ 1142059 h 4178665"/>
              <a:gd name="connsiteX4-49" fmla="*/ 10922000 w 10922000"/>
              <a:gd name="connsiteY4-50" fmla="*/ 0 h 4178665"/>
              <a:gd name="connsiteX0-51" fmla="*/ 0 w 10922000"/>
              <a:gd name="connsiteY0-52" fmla="*/ 3185712 h 3982416"/>
              <a:gd name="connsiteX1-53" fmla="*/ 3129280 w 10922000"/>
              <a:gd name="connsiteY1-54" fmla="*/ 2231875 h 3982416"/>
              <a:gd name="connsiteX2-55" fmla="*/ 3566160 w 10922000"/>
              <a:gd name="connsiteY2-56" fmla="*/ 3969478 h 3982416"/>
              <a:gd name="connsiteX3-57" fmla="*/ 7294880 w 10922000"/>
              <a:gd name="connsiteY3-58" fmla="*/ 1142059 h 3982416"/>
              <a:gd name="connsiteX4-59" fmla="*/ 10922000 w 10922000"/>
              <a:gd name="connsiteY4-60" fmla="*/ 0 h 3982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922000" h="3982416">
                <a:moveTo>
                  <a:pt x="0" y="3185712"/>
                </a:moveTo>
                <a:cubicBezTo>
                  <a:pt x="1307253" y="2435565"/>
                  <a:pt x="2534920" y="2101247"/>
                  <a:pt x="3129280" y="2231875"/>
                </a:cubicBezTo>
                <a:cubicBezTo>
                  <a:pt x="3723640" y="2362503"/>
                  <a:pt x="2871893" y="4151114"/>
                  <a:pt x="3566160" y="3969478"/>
                </a:cubicBezTo>
                <a:cubicBezTo>
                  <a:pt x="4260427" y="3787842"/>
                  <a:pt x="6001173" y="1881002"/>
                  <a:pt x="7294880" y="1142059"/>
                </a:cubicBezTo>
                <a:cubicBezTo>
                  <a:pt x="8588587" y="530766"/>
                  <a:pt x="9663853" y="85513"/>
                  <a:pt x="10922000" y="0"/>
                </a:cubicBezTo>
              </a:path>
            </a:pathLst>
          </a:custGeom>
          <a:noFill/>
          <a:ln w="50800">
            <a:solidFill>
              <a:schemeClr val="bg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088" y="1855003"/>
            <a:ext cx="464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1935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15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3054142" y="2767280"/>
            <a:ext cx="608371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遵义会议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5 L 0.07278 -0.00186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7 -2.96296E-06 L -0.0862 -0.00023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53868" y="2028616"/>
            <a:ext cx="8084264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确立了以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毛泽东为核心的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71725" y="2282147"/>
            <a:ext cx="6848549" cy="229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60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中国共产党第一次</a:t>
            </a:r>
            <a:endParaRPr lang="en-US" altLang="zh-CN" sz="60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60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全国代表大会</a:t>
            </a:r>
            <a:endParaRPr lang="en-US" altLang="zh-CN" sz="60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46639" y="2028616"/>
            <a:ext cx="4698722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党中央的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正确领导</a:t>
            </a:r>
          </a:p>
        </p:txBody>
      </p:sp>
      <p:sp>
        <p:nvSpPr>
          <p:cNvPr id="3" name="矩形 2"/>
          <p:cNvSpPr/>
          <p:nvPr/>
        </p:nvSpPr>
        <p:spPr>
          <a:xfrm>
            <a:off x="3335438" y="1287682"/>
            <a:ext cx="5521124" cy="4027990"/>
          </a:xfrm>
          <a:prstGeom prst="rect">
            <a:avLst/>
          </a:prstGeom>
          <a:noFill/>
          <a:ln w="73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267615" y="1843429"/>
            <a:ext cx="36567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1935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12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</a:p>
        </p:txBody>
      </p:sp>
      <p:sp>
        <p:nvSpPr>
          <p:cNvPr id="5" name="矩形 4"/>
          <p:cNvSpPr/>
          <p:nvPr/>
        </p:nvSpPr>
        <p:spPr>
          <a:xfrm>
            <a:off x="2316760" y="2790430"/>
            <a:ext cx="755847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瓦窑堡会议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06 4.81481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310896" y="2705725"/>
            <a:ext cx="35702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确定了</a:t>
            </a:r>
            <a:endParaRPr lang="zh-CN" altLang="en-US" sz="88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10348" y="2225386"/>
            <a:ext cx="757130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抗日民族统一战线</a:t>
            </a:r>
            <a:endParaRPr lang="en-US" altLang="zh-CN" sz="72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的策略方针</a:t>
            </a:r>
            <a:endParaRPr lang="zh-CN" altLang="en-US" sz="88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54364" y="1831854"/>
            <a:ext cx="32832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1937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</a:p>
        </p:txBody>
      </p:sp>
      <p:sp>
        <p:nvSpPr>
          <p:cNvPr id="5" name="矩形 4"/>
          <p:cNvSpPr/>
          <p:nvPr/>
        </p:nvSpPr>
        <p:spPr>
          <a:xfrm>
            <a:off x="1006376" y="2894603"/>
            <a:ext cx="103412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国共两党第二次合作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06 1.11111E-06 L -0.0862 -0.00023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82382" y="2578403"/>
            <a:ext cx="58272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以国共合作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46639" y="2578403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为主体的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89611" y="2173290"/>
            <a:ext cx="9212778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抗日民族统一战线</a:t>
            </a:r>
            <a:endParaRPr lang="en-US" altLang="zh-CN" sz="88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正式形成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088" y="1866578"/>
            <a:ext cx="464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1938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1489611" y="2894603"/>
            <a:ext cx="92127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六届六中全会召开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5 L 0.07278 -0.00186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06 1.11111E-06 L -0.0862 -0.00023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18125" y="2161715"/>
            <a:ext cx="6955750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党的扩大的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六届六中全会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87018" y="2767280"/>
            <a:ext cx="94179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宣告中国共产党成立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82382" y="2578403"/>
            <a:ext cx="58272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在延安召开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310896" y="2578403"/>
            <a:ext cx="35702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提出了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18125" y="2188336"/>
            <a:ext cx="6955750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马克思主义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中国化的命题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088" y="1866578"/>
            <a:ext cx="464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1945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4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23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1579379" y="2825154"/>
            <a:ext cx="903324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党的七大召开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5 L 0.07278 -0.00186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6 2.22222E-06 L -0.0862 -0.00023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89611" y="2578403"/>
            <a:ext cx="92127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制定党的政治路线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89611" y="2164029"/>
            <a:ext cx="9212778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确立毛泽东思想</a:t>
            </a:r>
            <a:endParaRPr lang="en-US" altLang="zh-CN" sz="88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在全党的指导地位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1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088" y="1866578"/>
            <a:ext cx="464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1946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6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26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1579379" y="2894602"/>
            <a:ext cx="92127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解放战争正式开始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5 L 0.07278 -0.00186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6 1.11111E-06 L -0.08619 -0.00023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59838" y="1866578"/>
            <a:ext cx="4272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1949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3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5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2925902" y="2894602"/>
            <a:ext cx="63401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西柏坡会议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5 L 0.07278 -0.00186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4.81481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79379" y="2161714"/>
            <a:ext cx="9033242" cy="2785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党的七届二中全会提出</a:t>
            </a:r>
            <a:endParaRPr lang="en-US" altLang="zh-CN" sz="60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115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“两个务必”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1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18125" y="2161714"/>
            <a:ext cx="6955751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着重讨论</a:t>
            </a:r>
            <a:endParaRPr lang="en-US" altLang="zh-CN" sz="60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党的工作重心</a:t>
            </a:r>
            <a:endParaRPr lang="zh-CN" altLang="en-US" sz="239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79687" y="2043961"/>
            <a:ext cx="464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1922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7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16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2310348" y="2949744"/>
            <a:ext cx="75713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中共二大召开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06 -1.85185E-06 L 0.05977 0.0007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06 2.96296E-06 L -0.08619 -0.00023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99588" y="1982450"/>
            <a:ext cx="53928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乡村</a:t>
            </a:r>
            <a:r>
              <a:rPr lang="en-US" altLang="zh-CN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&gt;</a:t>
            </a:r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城市</a:t>
            </a:r>
            <a:endParaRPr lang="en-US" altLang="zh-CN" sz="88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94931" y="3456607"/>
            <a:ext cx="78021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实行战略转移的问题</a:t>
            </a:r>
            <a:endParaRPr lang="zh-CN" altLang="en-US" sz="287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088" y="1542487"/>
            <a:ext cx="464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1949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10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1079242" y="2373484"/>
            <a:ext cx="10033516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中华人民共和国</a:t>
            </a:r>
          </a:p>
          <a:p>
            <a:pPr algn="ctr"/>
            <a:r>
              <a:rPr lang="zh-CN" altLang="en-US" sz="96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中央人民政府成立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7 7.40741E-07 L -0.0862 -0.00023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7 4.81481E-06 L -0.0862 -0.00024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uiExpand="1" build="p"/>
      <p:bldP spid="5" grpId="1" uiExpand="1" build="allAtOnce"/>
      <p:bldP spid="5" grpId="2" uiExpand="1" build="allAtOnce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088" y="1542487"/>
            <a:ext cx="464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1953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15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925353" y="2790173"/>
            <a:ext cx="1034129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第一届全国人民代表大会</a:t>
            </a:r>
          </a:p>
          <a:p>
            <a:pPr algn="ctr"/>
            <a:r>
              <a:rPr lang="zh-CN" altLang="en-US" sz="72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第一次会议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8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0" presetID="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uiExpand="1" build="p"/>
      <p:bldP spid="5" grpId="1" uiExpand="1" build="allAtOnce"/>
      <p:bldP spid="5" grpId="2" uiExpand="1" build="allAtOnce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25353" y="2274838"/>
            <a:ext cx="1034129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第一部</a:t>
            </a:r>
            <a:endParaRPr lang="en-US" altLang="zh-CN" sz="72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en-US" altLang="zh-CN" sz="72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《</a:t>
            </a:r>
            <a:r>
              <a:rPr lang="zh-CN" altLang="en-US" sz="72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中华人民共和国宪法</a:t>
            </a:r>
            <a:r>
              <a:rPr lang="en-US" altLang="zh-CN" sz="72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》</a:t>
            </a:r>
            <a:endParaRPr lang="zh-CN" altLang="en-US" sz="72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10348" y="2393208"/>
            <a:ext cx="757130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人民代表大会制度</a:t>
            </a:r>
            <a:endParaRPr lang="en-US" altLang="zh-CN" sz="72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72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根本政治制度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64236" y="2393208"/>
            <a:ext cx="726352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正式建立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088" y="1542487"/>
            <a:ext cx="464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1978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5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11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1848683" y="2707046"/>
            <a:ext cx="849463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实践是</a:t>
            </a:r>
          </a:p>
          <a:p>
            <a:pPr algn="ctr"/>
            <a:r>
              <a:rPr lang="zh-CN" altLang="en-US" sz="72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检验真理的唯一标准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8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uiExpand="1" build="p"/>
      <p:bldP spid="5" grpId="1" uiExpand="1" build="allAtOnce"/>
      <p:bldP spid="5" grpId="2" uiExpand="1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74880" y="2393208"/>
            <a:ext cx="444224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53868" y="2192317"/>
            <a:ext cx="8084264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真理标准问题的</a:t>
            </a:r>
            <a:endParaRPr lang="en-US" altLang="zh-CN" sz="88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大讨论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25901" y="2644170"/>
            <a:ext cx="63401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在全国展开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80410" y="1648459"/>
            <a:ext cx="5631180" cy="3343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5400">
                <a:solidFill>
                  <a:schemeClr val="bg1"/>
                </a:solidFill>
              </a:rPr>
              <a:t>明确提出</a:t>
            </a:r>
            <a:endParaRPr lang="en-US" altLang="zh-CN" sz="5400">
              <a:solidFill>
                <a:schemeClr val="bg1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zh-CN" altLang="en-US" sz="66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反帝反封建的</a:t>
            </a:r>
            <a:endParaRPr lang="en-US" altLang="zh-CN" sz="6600" b="1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125000"/>
              </a:lnSpc>
            </a:pPr>
            <a:r>
              <a:rPr lang="zh-CN" altLang="en-US" sz="5400">
                <a:solidFill>
                  <a:schemeClr val="bg1"/>
                </a:solidFill>
              </a:rPr>
              <a:t>民主革命纲领</a:t>
            </a:r>
          </a:p>
        </p:txBody>
      </p:sp>
      <p:sp>
        <p:nvSpPr>
          <p:cNvPr id="7" name="矩形 6"/>
          <p:cNvSpPr/>
          <p:nvPr/>
        </p:nvSpPr>
        <p:spPr>
          <a:xfrm>
            <a:off x="3280410" y="1643378"/>
            <a:ext cx="5631180" cy="3343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5400">
                <a:solidFill>
                  <a:schemeClr val="bg1"/>
                </a:solidFill>
              </a:rPr>
              <a:t>明确提出</a:t>
            </a:r>
            <a:endParaRPr lang="en-US" altLang="zh-CN" sz="5400">
              <a:solidFill>
                <a:schemeClr val="bg1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zh-CN" altLang="en-US" sz="66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反帝反封建的</a:t>
            </a:r>
            <a:endParaRPr lang="en-US" altLang="zh-CN" sz="6600" b="1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125000"/>
              </a:lnSpc>
            </a:pPr>
            <a:r>
              <a:rPr lang="zh-CN" altLang="en-US" sz="5400">
                <a:solidFill>
                  <a:schemeClr val="bg1"/>
                </a:solidFill>
              </a:rPr>
              <a:t>民主革命纲领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7" grpId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41469" y="1528632"/>
            <a:ext cx="5019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1978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12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18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1694795" y="2707046"/>
            <a:ext cx="880241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十一届三中全会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25901" y="2644170"/>
            <a:ext cx="63401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党的历史上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94795" y="2644170"/>
            <a:ext cx="880241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具有深远意义的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52672" y="1536730"/>
            <a:ext cx="3724096" cy="4339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伟大</a:t>
            </a:r>
            <a:endParaRPr lang="en-US" altLang="zh-CN" sz="13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13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转折</a:t>
            </a:r>
          </a:p>
        </p:txBody>
      </p:sp>
      <p:sp>
        <p:nvSpPr>
          <p:cNvPr id="2" name="任意多边形: 形状 1"/>
          <p:cNvSpPr/>
          <p:nvPr/>
        </p:nvSpPr>
        <p:spPr>
          <a:xfrm>
            <a:off x="1401651" y="622584"/>
            <a:ext cx="9413286" cy="4386105"/>
          </a:xfrm>
          <a:custGeom>
            <a:avLst/>
            <a:gdLst>
              <a:gd name="connsiteX0" fmla="*/ 0 w 10099040"/>
              <a:gd name="connsiteY0" fmla="*/ 4328160 h 4328160"/>
              <a:gd name="connsiteX1" fmla="*/ 2997200 w 10099040"/>
              <a:gd name="connsiteY1" fmla="*/ 3017520 h 4328160"/>
              <a:gd name="connsiteX2" fmla="*/ 6725920 w 10099040"/>
              <a:gd name="connsiteY2" fmla="*/ 2794000 h 4328160"/>
              <a:gd name="connsiteX3" fmla="*/ 9133840 w 10099040"/>
              <a:gd name="connsiteY3" fmla="*/ 396240 h 4328160"/>
              <a:gd name="connsiteX4" fmla="*/ 8646160 w 10099040"/>
              <a:gd name="connsiteY4" fmla="*/ 172720 h 4328160"/>
              <a:gd name="connsiteX5" fmla="*/ 10099040 w 10099040"/>
              <a:gd name="connsiteY5" fmla="*/ 0 h 4328160"/>
              <a:gd name="connsiteX6" fmla="*/ 10078720 w 10099040"/>
              <a:gd name="connsiteY6" fmla="*/ 914400 h 4328160"/>
              <a:gd name="connsiteX7" fmla="*/ 9611360 w 10099040"/>
              <a:gd name="connsiteY7" fmla="*/ 579120 h 4328160"/>
              <a:gd name="connsiteX8" fmla="*/ 6868160 w 10099040"/>
              <a:gd name="connsiteY8" fmla="*/ 2946400 h 4328160"/>
              <a:gd name="connsiteX9" fmla="*/ 3078480 w 10099040"/>
              <a:gd name="connsiteY9" fmla="*/ 3078480 h 4328160"/>
              <a:gd name="connsiteX10" fmla="*/ 111760 w 10099040"/>
              <a:gd name="connsiteY10" fmla="*/ 4257040 h 4328160"/>
              <a:gd name="connsiteX11" fmla="*/ 132080 w 10099040"/>
              <a:gd name="connsiteY11" fmla="*/ 4246880 h 4328160"/>
              <a:gd name="connsiteX0-1" fmla="*/ 0 w 10099040"/>
              <a:gd name="connsiteY0-2" fmla="*/ 4328160 h 4328160"/>
              <a:gd name="connsiteX1-3" fmla="*/ 2997200 w 10099040"/>
              <a:gd name="connsiteY1-4" fmla="*/ 3017520 h 4328160"/>
              <a:gd name="connsiteX2-5" fmla="*/ 6725920 w 10099040"/>
              <a:gd name="connsiteY2-6" fmla="*/ 2794000 h 4328160"/>
              <a:gd name="connsiteX3-7" fmla="*/ 9133840 w 10099040"/>
              <a:gd name="connsiteY3-8" fmla="*/ 396240 h 4328160"/>
              <a:gd name="connsiteX4-9" fmla="*/ 8646160 w 10099040"/>
              <a:gd name="connsiteY4-10" fmla="*/ 172720 h 4328160"/>
              <a:gd name="connsiteX5-11" fmla="*/ 10099040 w 10099040"/>
              <a:gd name="connsiteY5-12" fmla="*/ 0 h 4328160"/>
              <a:gd name="connsiteX6-13" fmla="*/ 10078720 w 10099040"/>
              <a:gd name="connsiteY6-14" fmla="*/ 914400 h 4328160"/>
              <a:gd name="connsiteX7-15" fmla="*/ 9523922 w 10099040"/>
              <a:gd name="connsiteY7-16" fmla="*/ 634392 h 4328160"/>
              <a:gd name="connsiteX8-17" fmla="*/ 6868160 w 10099040"/>
              <a:gd name="connsiteY8-18" fmla="*/ 2946400 h 4328160"/>
              <a:gd name="connsiteX9-19" fmla="*/ 3078480 w 10099040"/>
              <a:gd name="connsiteY9-20" fmla="*/ 3078480 h 4328160"/>
              <a:gd name="connsiteX10-21" fmla="*/ 111760 w 10099040"/>
              <a:gd name="connsiteY10-22" fmla="*/ 4257040 h 4328160"/>
              <a:gd name="connsiteX11-23" fmla="*/ 132080 w 10099040"/>
              <a:gd name="connsiteY11-24" fmla="*/ 4246880 h 4328160"/>
              <a:gd name="connsiteX0-25" fmla="*/ 0 w 10099040"/>
              <a:gd name="connsiteY0-26" fmla="*/ 4328160 h 4328160"/>
              <a:gd name="connsiteX1-27" fmla="*/ 2997200 w 10099040"/>
              <a:gd name="connsiteY1-28" fmla="*/ 3017520 h 4328160"/>
              <a:gd name="connsiteX2-29" fmla="*/ 6725920 w 10099040"/>
              <a:gd name="connsiteY2-30" fmla="*/ 2794000 h 4328160"/>
              <a:gd name="connsiteX3-31" fmla="*/ 9133840 w 10099040"/>
              <a:gd name="connsiteY3-32" fmla="*/ 396240 h 4328160"/>
              <a:gd name="connsiteX4-33" fmla="*/ 8646160 w 10099040"/>
              <a:gd name="connsiteY4-34" fmla="*/ 172720 h 4328160"/>
              <a:gd name="connsiteX5-35" fmla="*/ 10099040 w 10099040"/>
              <a:gd name="connsiteY5-36" fmla="*/ 0 h 4328160"/>
              <a:gd name="connsiteX6-37" fmla="*/ 10013143 w 10099040"/>
              <a:gd name="connsiteY6-38" fmla="*/ 1004215 h 4328160"/>
              <a:gd name="connsiteX7-39" fmla="*/ 9523922 w 10099040"/>
              <a:gd name="connsiteY7-40" fmla="*/ 634392 h 4328160"/>
              <a:gd name="connsiteX8-41" fmla="*/ 6868160 w 10099040"/>
              <a:gd name="connsiteY8-42" fmla="*/ 2946400 h 4328160"/>
              <a:gd name="connsiteX9-43" fmla="*/ 3078480 w 10099040"/>
              <a:gd name="connsiteY9-44" fmla="*/ 3078480 h 4328160"/>
              <a:gd name="connsiteX10-45" fmla="*/ 111760 w 10099040"/>
              <a:gd name="connsiteY10-46" fmla="*/ 4257040 h 4328160"/>
              <a:gd name="connsiteX11-47" fmla="*/ 132080 w 10099040"/>
              <a:gd name="connsiteY11-48" fmla="*/ 4246880 h 4328160"/>
              <a:gd name="connsiteX0-49" fmla="*/ 0 w 10013143"/>
              <a:gd name="connsiteY0-50" fmla="*/ 4335069 h 4335069"/>
              <a:gd name="connsiteX1-51" fmla="*/ 2997200 w 10013143"/>
              <a:gd name="connsiteY1-52" fmla="*/ 3024429 h 4335069"/>
              <a:gd name="connsiteX2-53" fmla="*/ 6725920 w 10013143"/>
              <a:gd name="connsiteY2-54" fmla="*/ 2800909 h 4335069"/>
              <a:gd name="connsiteX3-55" fmla="*/ 9133840 w 10013143"/>
              <a:gd name="connsiteY3-56" fmla="*/ 403149 h 4335069"/>
              <a:gd name="connsiteX4-57" fmla="*/ 8646160 w 10013143"/>
              <a:gd name="connsiteY4-58" fmla="*/ 179629 h 4335069"/>
              <a:gd name="connsiteX5-59" fmla="*/ 9946024 w 10013143"/>
              <a:gd name="connsiteY5-60" fmla="*/ 0 h 4335069"/>
              <a:gd name="connsiteX6-61" fmla="*/ 10013143 w 10013143"/>
              <a:gd name="connsiteY6-62" fmla="*/ 1011124 h 4335069"/>
              <a:gd name="connsiteX7-63" fmla="*/ 9523922 w 10013143"/>
              <a:gd name="connsiteY7-64" fmla="*/ 641301 h 4335069"/>
              <a:gd name="connsiteX8-65" fmla="*/ 6868160 w 10013143"/>
              <a:gd name="connsiteY8-66" fmla="*/ 2953309 h 4335069"/>
              <a:gd name="connsiteX9-67" fmla="*/ 3078480 w 10013143"/>
              <a:gd name="connsiteY9-68" fmla="*/ 3085389 h 4335069"/>
              <a:gd name="connsiteX10-69" fmla="*/ 111760 w 10013143"/>
              <a:gd name="connsiteY10-70" fmla="*/ 4263949 h 4335069"/>
              <a:gd name="connsiteX11-71" fmla="*/ 132080 w 10013143"/>
              <a:gd name="connsiteY11-72" fmla="*/ 4253789 h 4335069"/>
              <a:gd name="connsiteX0-73" fmla="*/ 0 w 10013143"/>
              <a:gd name="connsiteY0-74" fmla="*/ 4404159 h 4404159"/>
              <a:gd name="connsiteX1-75" fmla="*/ 2997200 w 10013143"/>
              <a:gd name="connsiteY1-76" fmla="*/ 3093519 h 4404159"/>
              <a:gd name="connsiteX2-77" fmla="*/ 6725920 w 10013143"/>
              <a:gd name="connsiteY2-78" fmla="*/ 2869999 h 4404159"/>
              <a:gd name="connsiteX3-79" fmla="*/ 9133840 w 10013143"/>
              <a:gd name="connsiteY3-80" fmla="*/ 472239 h 4404159"/>
              <a:gd name="connsiteX4-81" fmla="*/ 8646160 w 10013143"/>
              <a:gd name="connsiteY4-82" fmla="*/ 248719 h 4404159"/>
              <a:gd name="connsiteX5-83" fmla="*/ 9938738 w 10013143"/>
              <a:gd name="connsiteY5-84" fmla="*/ 0 h 4404159"/>
              <a:gd name="connsiteX6-85" fmla="*/ 10013143 w 10013143"/>
              <a:gd name="connsiteY6-86" fmla="*/ 1080214 h 4404159"/>
              <a:gd name="connsiteX7-87" fmla="*/ 9523922 w 10013143"/>
              <a:gd name="connsiteY7-88" fmla="*/ 710391 h 4404159"/>
              <a:gd name="connsiteX8-89" fmla="*/ 6868160 w 10013143"/>
              <a:gd name="connsiteY8-90" fmla="*/ 3022399 h 4404159"/>
              <a:gd name="connsiteX9-91" fmla="*/ 3078480 w 10013143"/>
              <a:gd name="connsiteY9-92" fmla="*/ 3154479 h 4404159"/>
              <a:gd name="connsiteX10-93" fmla="*/ 111760 w 10013143"/>
              <a:gd name="connsiteY10-94" fmla="*/ 4333039 h 4404159"/>
              <a:gd name="connsiteX11-95" fmla="*/ 132080 w 10013143"/>
              <a:gd name="connsiteY11-96" fmla="*/ 4322879 h 4404159"/>
              <a:gd name="connsiteX0-97" fmla="*/ 0 w 10013143"/>
              <a:gd name="connsiteY0-98" fmla="*/ 4445613 h 4445613"/>
              <a:gd name="connsiteX1-99" fmla="*/ 2997200 w 10013143"/>
              <a:gd name="connsiteY1-100" fmla="*/ 3134973 h 4445613"/>
              <a:gd name="connsiteX2-101" fmla="*/ 6725920 w 10013143"/>
              <a:gd name="connsiteY2-102" fmla="*/ 2911453 h 4445613"/>
              <a:gd name="connsiteX3-103" fmla="*/ 9133840 w 10013143"/>
              <a:gd name="connsiteY3-104" fmla="*/ 513693 h 4445613"/>
              <a:gd name="connsiteX4-105" fmla="*/ 8646160 w 10013143"/>
              <a:gd name="connsiteY4-106" fmla="*/ 290173 h 4445613"/>
              <a:gd name="connsiteX5-107" fmla="*/ 9938738 w 10013143"/>
              <a:gd name="connsiteY5-108" fmla="*/ 0 h 4445613"/>
              <a:gd name="connsiteX6-109" fmla="*/ 10013143 w 10013143"/>
              <a:gd name="connsiteY6-110" fmla="*/ 1121668 h 4445613"/>
              <a:gd name="connsiteX7-111" fmla="*/ 9523922 w 10013143"/>
              <a:gd name="connsiteY7-112" fmla="*/ 751845 h 4445613"/>
              <a:gd name="connsiteX8-113" fmla="*/ 6868160 w 10013143"/>
              <a:gd name="connsiteY8-114" fmla="*/ 3063853 h 4445613"/>
              <a:gd name="connsiteX9-115" fmla="*/ 3078480 w 10013143"/>
              <a:gd name="connsiteY9-116" fmla="*/ 3195933 h 4445613"/>
              <a:gd name="connsiteX10-117" fmla="*/ 111760 w 10013143"/>
              <a:gd name="connsiteY10-118" fmla="*/ 4374493 h 4445613"/>
              <a:gd name="connsiteX11-119" fmla="*/ 132080 w 10013143"/>
              <a:gd name="connsiteY11-120" fmla="*/ 4364333 h 4445613"/>
              <a:gd name="connsiteX0-121" fmla="*/ 2885440 w 9901383"/>
              <a:gd name="connsiteY0-122" fmla="*/ 3134973 h 4374493"/>
              <a:gd name="connsiteX1-123" fmla="*/ 6614160 w 9901383"/>
              <a:gd name="connsiteY1-124" fmla="*/ 2911453 h 4374493"/>
              <a:gd name="connsiteX2-125" fmla="*/ 9022080 w 9901383"/>
              <a:gd name="connsiteY2-126" fmla="*/ 513693 h 4374493"/>
              <a:gd name="connsiteX3-127" fmla="*/ 8534400 w 9901383"/>
              <a:gd name="connsiteY3-128" fmla="*/ 290173 h 4374493"/>
              <a:gd name="connsiteX4-129" fmla="*/ 9826978 w 9901383"/>
              <a:gd name="connsiteY4-130" fmla="*/ 0 h 4374493"/>
              <a:gd name="connsiteX5-131" fmla="*/ 9901383 w 9901383"/>
              <a:gd name="connsiteY5-132" fmla="*/ 1121668 h 4374493"/>
              <a:gd name="connsiteX6-133" fmla="*/ 9412162 w 9901383"/>
              <a:gd name="connsiteY6-134" fmla="*/ 751845 h 4374493"/>
              <a:gd name="connsiteX7-135" fmla="*/ 6756400 w 9901383"/>
              <a:gd name="connsiteY7-136" fmla="*/ 3063853 h 4374493"/>
              <a:gd name="connsiteX8-137" fmla="*/ 2966720 w 9901383"/>
              <a:gd name="connsiteY8-138" fmla="*/ 3195933 h 4374493"/>
              <a:gd name="connsiteX9-139" fmla="*/ 0 w 9901383"/>
              <a:gd name="connsiteY9-140" fmla="*/ 4374493 h 4374493"/>
              <a:gd name="connsiteX10-141" fmla="*/ 20320 w 9901383"/>
              <a:gd name="connsiteY10-142" fmla="*/ 4364333 h 43744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9901383" h="4374493">
                <a:moveTo>
                  <a:pt x="2885440" y="3134973"/>
                </a:moveTo>
                <a:lnTo>
                  <a:pt x="6614160" y="2911453"/>
                </a:lnTo>
                <a:lnTo>
                  <a:pt x="9022080" y="513693"/>
                </a:lnTo>
                <a:lnTo>
                  <a:pt x="8534400" y="290173"/>
                </a:lnTo>
                <a:lnTo>
                  <a:pt x="9826978" y="0"/>
                </a:lnTo>
                <a:lnTo>
                  <a:pt x="9901383" y="1121668"/>
                </a:lnTo>
                <a:lnTo>
                  <a:pt x="9412162" y="751845"/>
                </a:lnTo>
                <a:lnTo>
                  <a:pt x="6756400" y="3063853"/>
                </a:lnTo>
                <a:lnTo>
                  <a:pt x="2966720" y="3195933"/>
                </a:lnTo>
                <a:lnTo>
                  <a:pt x="0" y="4374493"/>
                </a:lnTo>
                <a:lnTo>
                  <a:pt x="20320" y="4364333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451859" y="595389"/>
            <a:ext cx="5288280" cy="5288280"/>
          </a:xfrm>
          <a:prstGeom prst="ellipse">
            <a:avLst/>
          </a:prstGeom>
          <a:noFill/>
          <a:ln w="984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497937" y="-358533"/>
            <a:ext cx="7196125" cy="7196125"/>
          </a:xfrm>
          <a:prstGeom prst="ellipse">
            <a:avLst/>
          </a:prstGeom>
          <a:noFill/>
          <a:ln w="857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285622" y="-1570848"/>
            <a:ext cx="9620755" cy="9620755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43798" y="-2512672"/>
            <a:ext cx="11504403" cy="11504403"/>
          </a:xfrm>
          <a:prstGeom prst="ellips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14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9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24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59838" y="1556341"/>
            <a:ext cx="4272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1982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2316763" y="2707046"/>
            <a:ext cx="755847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5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党的十二大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94795" y="2111734"/>
            <a:ext cx="8802410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系统总结</a:t>
            </a:r>
            <a:endParaRPr lang="en-US" altLang="zh-CN" sz="96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9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党的建设的经验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41454" y="2528294"/>
            <a:ext cx="51090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提出建设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10348" y="2071094"/>
            <a:ext cx="7571303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有中国特色的</a:t>
            </a:r>
            <a:endParaRPr lang="en-US" altLang="zh-CN" sz="96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96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社会主义</a:t>
            </a:r>
          </a:p>
        </p:txBody>
      </p:sp>
      <p:sp>
        <p:nvSpPr>
          <p:cNvPr id="3" name="L 形 2"/>
          <p:cNvSpPr/>
          <p:nvPr/>
        </p:nvSpPr>
        <p:spPr>
          <a:xfrm rot="5400000">
            <a:off x="1443214" y="1788160"/>
            <a:ext cx="867134" cy="867134"/>
          </a:xfrm>
          <a:prstGeom prst="corner">
            <a:avLst>
              <a:gd name="adj1" fmla="val 20000"/>
              <a:gd name="adj2" fmla="val 209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L 形 4"/>
          <p:cNvSpPr/>
          <p:nvPr/>
        </p:nvSpPr>
        <p:spPr>
          <a:xfrm rot="16200000">
            <a:off x="9347694" y="4734560"/>
            <a:ext cx="867134" cy="867134"/>
          </a:xfrm>
          <a:prstGeom prst="corner">
            <a:avLst>
              <a:gd name="adj1" fmla="val 20000"/>
              <a:gd name="adj2" fmla="val 209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41469" y="1528632"/>
            <a:ext cx="5019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1987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10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25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2316763" y="2707046"/>
            <a:ext cx="755847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5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党的十三大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25902" y="2111734"/>
            <a:ext cx="63401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提出了党在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541180" y="2522547"/>
            <a:ext cx="7109639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6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制定第一部</a:t>
            </a:r>
            <a:endParaRPr lang="en-US" altLang="zh-CN" sz="660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en-US" altLang="zh-CN" sz="60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《</a:t>
            </a:r>
            <a:r>
              <a:rPr lang="zh-CN" altLang="en-US" sz="60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中国共产党章程</a:t>
            </a:r>
            <a:r>
              <a:rPr lang="en-US" altLang="zh-CN" sz="60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》</a:t>
            </a:r>
            <a:endParaRPr lang="zh-CN" altLang="en-US" sz="600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350" fill="hold"/>
                                        <p:tgtEl>
                                          <p:spTgt spid="7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9243" y="2111734"/>
            <a:ext cx="10033516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社会主义初级阶段</a:t>
            </a:r>
            <a:endParaRPr lang="en-US" altLang="zh-CN" sz="96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9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的基本路线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23720" y="1476734"/>
            <a:ext cx="7558479" cy="44473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制定了</a:t>
            </a:r>
            <a:endParaRPr lang="en-US" altLang="zh-CN" sz="80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115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“三步走”</a:t>
            </a:r>
            <a:endParaRPr lang="en-US" altLang="zh-CN" sz="115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0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发展战略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06 -3.33333E-06 L -0.00078 -0.13657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xit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41469" y="1528632"/>
            <a:ext cx="5019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1992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10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12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2316763" y="2707046"/>
            <a:ext cx="755848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5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党的十四大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72562" y="2111734"/>
            <a:ext cx="2646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确立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87019" y="2111734"/>
            <a:ext cx="94179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邓小平建设有</a:t>
            </a:r>
            <a:endParaRPr lang="en-US" altLang="zh-CN" sz="72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72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中国特色社会主义理论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55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9242" y="2497604"/>
            <a:ext cx="1003351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在全党的指导地位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59838" y="1711512"/>
            <a:ext cx="4272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1997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7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2464239" y="2707046"/>
            <a:ext cx="726352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香港回归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088" y="1711512"/>
            <a:ext cx="464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1997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12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1579382" y="2707046"/>
            <a:ext cx="903324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党的十五大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87018" y="2151727"/>
            <a:ext cx="941796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邓小平理论</a:t>
            </a:r>
            <a:endParaRPr lang="en-US" altLang="zh-CN" sz="8000" b="1">
              <a:solidFill>
                <a:schemeClr val="accent4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确立为党的指导思想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1" presetID="0" presetClass="path" presetSubtype="0" repeatCount="3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19 0.0125 L -0.01419 0.0125 C -0.01237 0.01019 -0.01029 0.00787 -0.00846 0.00509 C -0.00716 0.00347 -0.00638 0.00093 -0.00508 -0.00069 C -0.00339 -0.00301 -0.00117 -0.00417 0.00078 -0.00509 C 0.00326 0.01181 0.00339 0.01042 0 0.04074 C -0.00026 0.04236 -0.00169 0.03866 -0.0026 0.03773 C -0.00195 0.02639 -0.00273 0.01458 -0.00091 0.0037 C -0.00026 0.00023 0.00417 -0.00231 0.00417 -0.00231 C 0.01146 0.00324 0.01419 0.00139 0.00664 0.0213 C 0.00521 0.02523 0 0.0287 0 0.0287 C -0.00039 0.03032 -0.0013 0.03194 -0.00091 0.03333 C -0.00039 0.03495 0.00326 0.03472 0.00078 0.03472 L 0.00078 0.03472" pathEditMode="relative" ptsTypes="AAAAAAAAAAAAAA">
                                      <p:cBhvr>
                                        <p:cTn id="12" dur="21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94509" y="1816447"/>
            <a:ext cx="8602980" cy="3353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提出</a:t>
            </a:r>
            <a:endParaRPr lang="en-US" altLang="zh-CN" sz="66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党在社会主义初级阶段</a:t>
            </a:r>
            <a:endParaRPr lang="en-US" altLang="zh-CN" sz="66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的基本纲领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59838" y="1614503"/>
            <a:ext cx="4272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1927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8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2464237" y="2405345"/>
            <a:ext cx="726352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南昌起义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-3.7037E-07 L 0.05976 0.00069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1.85185E-06 L -0.08619 -0.00023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86338" y="1719132"/>
            <a:ext cx="5019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1999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12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2464242" y="2707046"/>
            <a:ext cx="726352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澳门回归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088" y="1711512"/>
            <a:ext cx="464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2002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11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8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1579384" y="2707046"/>
            <a:ext cx="903324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党的十六大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87018" y="2497604"/>
            <a:ext cx="94179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提出全面建设小康社会</a:t>
            </a:r>
            <a:endParaRPr lang="en-US" altLang="zh-CN" sz="72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72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的奋斗自标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50" fill="hold"/>
                                        <p:tgtEl>
                                          <p:spTgt spid="4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02298" y="2182505"/>
            <a:ext cx="10187404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96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“</a:t>
            </a:r>
            <a:r>
              <a:rPr lang="zh-CN" altLang="en-US" sz="96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三个代表</a:t>
            </a:r>
            <a:r>
              <a:rPr lang="en-US" altLang="zh-CN" sz="96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”</a:t>
            </a:r>
          </a:p>
          <a:p>
            <a:pPr algn="ctr"/>
            <a:r>
              <a:rPr lang="zh-CN" altLang="en-US" sz="60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重要思想确立为党的指导思想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86338" y="1711512"/>
            <a:ext cx="5019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2007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10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15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1567361" y="2707046"/>
            <a:ext cx="905728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党的十七大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89737" y="1849904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将科学发展观</a:t>
            </a:r>
          </a:p>
        </p:txBody>
      </p:sp>
      <p:sp>
        <p:nvSpPr>
          <p:cNvPr id="2" name="矩形 1"/>
          <p:cNvSpPr/>
          <p:nvPr/>
        </p:nvSpPr>
        <p:spPr>
          <a:xfrm>
            <a:off x="4147542" y="3526274"/>
            <a:ext cx="608371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写入党章</a:t>
            </a:r>
            <a:endParaRPr lang="zh-CN" altLang="en-US" sz="115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088" y="1711512"/>
            <a:ext cx="464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2012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11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8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1579384" y="2707046"/>
            <a:ext cx="903324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党的十八大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86866" y="1829584"/>
            <a:ext cx="701826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确定了</a:t>
            </a:r>
            <a:r>
              <a:rPr lang="en-US" altLang="zh-CN" sz="166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</a:t>
            </a:r>
            <a:r>
              <a:rPr lang="zh-CN" altLang="en-US" sz="72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个目标</a:t>
            </a:r>
            <a:endParaRPr lang="en-US" altLang="zh-CN" sz="72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89611" y="2620278"/>
            <a:ext cx="92127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全面建成小康社会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89000" y="8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89611" y="2864118"/>
            <a:ext cx="92127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全面深化改革开放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89000" y="8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33952" y="2167745"/>
            <a:ext cx="372409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打响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86338" y="1701352"/>
            <a:ext cx="5019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2012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11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3349102" y="2707046"/>
            <a:ext cx="549381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中国梦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89611" y="2028616"/>
            <a:ext cx="9212778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实现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中华民族伟大复兴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89000" y="8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54364" y="1681032"/>
            <a:ext cx="32832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2016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</a:p>
        </p:txBody>
      </p:sp>
      <p:sp>
        <p:nvSpPr>
          <p:cNvPr id="5" name="矩形 4"/>
          <p:cNvSpPr/>
          <p:nvPr/>
        </p:nvSpPr>
        <p:spPr>
          <a:xfrm>
            <a:off x="2464247" y="2707046"/>
            <a:ext cx="726352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8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两学一做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18125" y="2028616"/>
            <a:ext cx="6955750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“两学一做”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学习教育开展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86339" y="1681032"/>
            <a:ext cx="5019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2017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10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18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2316772" y="2707046"/>
            <a:ext cx="755847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5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党的十九大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1097" y="2028616"/>
            <a:ext cx="11469807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习近平新时代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中国特色社会主义思想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89000" y="8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82382" y="2028616"/>
            <a:ext cx="5827236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确立党必须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长期坚接的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82382" y="2028616"/>
            <a:ext cx="5827236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为指导思想</a:t>
            </a:r>
            <a:endParaRPr lang="en-US" altLang="zh-CN" sz="8800" b="1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8800" b="1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并写入党章</a:t>
            </a:r>
          </a:p>
        </p:txBody>
      </p:sp>
      <p:sp>
        <p:nvSpPr>
          <p:cNvPr id="5" name="椭圆 4"/>
          <p:cNvSpPr/>
          <p:nvPr/>
        </p:nvSpPr>
        <p:spPr>
          <a:xfrm>
            <a:off x="3451859" y="595389"/>
            <a:ext cx="5288280" cy="5288280"/>
          </a:xfrm>
          <a:prstGeom prst="ellipse">
            <a:avLst/>
          </a:prstGeom>
          <a:noFill/>
          <a:ln w="98425"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497937" y="-358533"/>
            <a:ext cx="7196125" cy="7196125"/>
          </a:xfrm>
          <a:prstGeom prst="ellipse">
            <a:avLst/>
          </a:prstGeom>
          <a:noFill/>
          <a:ln w="85725">
            <a:solidFill>
              <a:schemeClr val="bg1"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285622" y="-1570848"/>
            <a:ext cx="9620755" cy="9620755"/>
          </a:xfrm>
          <a:prstGeom prst="ellipse">
            <a:avLst/>
          </a:prstGeom>
          <a:noFill/>
          <a:ln w="57150">
            <a:solidFill>
              <a:schemeClr val="bg1"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43798" y="-2512672"/>
            <a:ext cx="11504403" cy="11504403"/>
          </a:xfrm>
          <a:prstGeom prst="ellipse">
            <a:avLst/>
          </a:prstGeom>
          <a:noFill/>
          <a:ln w="25400">
            <a:solidFill>
              <a:schemeClr val="bg1"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54364" y="1711512"/>
            <a:ext cx="32832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2019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6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</a:p>
        </p:txBody>
      </p:sp>
      <p:sp>
        <p:nvSpPr>
          <p:cNvPr id="5" name="矩形 4"/>
          <p:cNvSpPr/>
          <p:nvPr/>
        </p:nvSpPr>
        <p:spPr>
          <a:xfrm>
            <a:off x="1646717" y="2707046"/>
            <a:ext cx="889859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不忘初心  牢记使命</a:t>
            </a:r>
          </a:p>
          <a:p>
            <a:pPr algn="ctr"/>
            <a:r>
              <a:rPr lang="zh-CN" altLang="en-US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主题教育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8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uiExpand="1" build="p"/>
      <p:bldP spid="5" grpId="1" uiExpand="1" build="allAtOnce"/>
      <p:bldP spid="5" grpId="2" uiExpand="1" build="allAtOnce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86311" y="2006152"/>
            <a:ext cx="5019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2019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10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月</a:t>
            </a:r>
            <a:r>
              <a:rPr lang="en-US" altLang="zh-CN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28</a:t>
            </a:r>
            <a:r>
              <a:rPr lang="zh-CN" altLang="en-US" sz="4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</a:t>
            </a:r>
          </a:p>
        </p:txBody>
      </p:sp>
      <p:sp>
        <p:nvSpPr>
          <p:cNvPr id="5" name="矩形 4"/>
          <p:cNvSpPr/>
          <p:nvPr/>
        </p:nvSpPr>
        <p:spPr>
          <a:xfrm>
            <a:off x="1387018" y="3022006"/>
            <a:ext cx="94179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b="1">
                <a:solidFill>
                  <a:schemeClr val="accent4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党的十九届四中全会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254 L 0.07278 -0.00185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4.07407E-06 L -0.0862 -0.00024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3" grpId="2" build="allAtOnce"/>
      <p:bldP spid="5" grpId="0" build="p"/>
      <p:bldP spid="5" grpId="1" build="allAtOnce"/>
      <p:bldP spid="5" grpId="2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1m1r0bd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651</Words>
  <Application>Microsoft Office PowerPoint</Application>
  <PresentationFormat>宽屏</PresentationFormat>
  <Paragraphs>194</Paragraphs>
  <Slides>104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104</vt:i4>
      </vt:variant>
    </vt:vector>
  </HeadingPairs>
  <TitlesOfParts>
    <vt:vector size="107" baseType="lpstr">
      <vt:lpstr>思源宋体 Heavy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涛</cp:lastModifiedBy>
  <cp:revision>1</cp:revision>
  <cp:lastPrinted>2021-04-26T18:56:53Z</cp:lastPrinted>
  <dcterms:created xsi:type="dcterms:W3CDTF">2021-04-26T18:56:53Z</dcterms:created>
  <dcterms:modified xsi:type="dcterms:W3CDTF">2021-09-05T11:15:27Z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